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91" r:id="rId2"/>
    <p:sldId id="284" r:id="rId3"/>
    <p:sldId id="297" r:id="rId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69830" autoAdjust="0"/>
  </p:normalViewPr>
  <p:slideViewPr>
    <p:cSldViewPr snapToGrid="0" snapToObjects="1">
      <p:cViewPr varScale="1">
        <p:scale>
          <a:sx n="101" d="100"/>
          <a:sy n="101" d="100"/>
        </p:scale>
        <p:origin x="1960" y="19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BE8D2E-CF05-7A4A-ABDA-39C84D27C547}" type="datetimeFigureOut">
              <a:rPr lang="en-US" smtClean="0"/>
              <a:t>10/30/20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00DEBD-6DC0-5A40-8012-BDFC98F0EBD3}" type="slidenum">
              <a:rPr lang="en-US" smtClean="0"/>
              <a:t>‹#›</a:t>
            </a:fld>
            <a:endParaRPr lang="en-US"/>
          </a:p>
        </p:txBody>
      </p:sp>
    </p:spTree>
    <p:extLst>
      <p:ext uri="{BB962C8B-B14F-4D97-AF65-F5344CB8AC3E}">
        <p14:creationId xmlns:p14="http://schemas.microsoft.com/office/powerpoint/2010/main" val="1136225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00DEBD-6DC0-5A40-8012-BDFC98F0EBD3}" type="slidenum">
              <a:rPr lang="en-US" smtClean="0"/>
              <a:t>1</a:t>
            </a:fld>
            <a:endParaRPr lang="en-US"/>
          </a:p>
        </p:txBody>
      </p:sp>
    </p:spTree>
    <p:extLst>
      <p:ext uri="{BB962C8B-B14F-4D97-AF65-F5344CB8AC3E}">
        <p14:creationId xmlns:p14="http://schemas.microsoft.com/office/powerpoint/2010/main" val="1355423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00DEBD-6DC0-5A40-8012-BDFC98F0EBD3}" type="slidenum">
              <a:rPr lang="en-US" smtClean="0"/>
              <a:t>2</a:t>
            </a:fld>
            <a:endParaRPr lang="en-US"/>
          </a:p>
        </p:txBody>
      </p:sp>
    </p:spTree>
    <p:extLst>
      <p:ext uri="{BB962C8B-B14F-4D97-AF65-F5344CB8AC3E}">
        <p14:creationId xmlns:p14="http://schemas.microsoft.com/office/powerpoint/2010/main" val="1347799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00DEBD-6DC0-5A40-8012-BDFC98F0EBD3}" type="slidenum">
              <a:rPr lang="en-US" smtClean="0"/>
              <a:t>3</a:t>
            </a:fld>
            <a:endParaRPr lang="en-US"/>
          </a:p>
        </p:txBody>
      </p:sp>
    </p:spTree>
    <p:extLst>
      <p:ext uri="{BB962C8B-B14F-4D97-AF65-F5344CB8AC3E}">
        <p14:creationId xmlns:p14="http://schemas.microsoft.com/office/powerpoint/2010/main" val="2432864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578BD75-5347-284F-973D-D24486830BB4}" type="datetimeFigureOut">
              <a:rPr lang="en-US" smtClean="0"/>
              <a:t>10/30/20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6124881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78BD75-5347-284F-973D-D24486830BB4}" type="datetimeFigureOut">
              <a:rPr lang="en-US" smtClean="0"/>
              <a:t>10/30/20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267423076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78BD75-5347-284F-973D-D24486830BB4}" type="datetimeFigureOut">
              <a:rPr lang="en-US" smtClean="0"/>
              <a:t>10/30/20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3111285399"/>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78BD75-5347-284F-973D-D24486830BB4}" type="datetimeFigureOut">
              <a:rPr lang="en-US" smtClean="0"/>
              <a:t>10/30/20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143501363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78BD75-5347-284F-973D-D24486830BB4}" type="datetimeFigureOut">
              <a:rPr lang="en-US" smtClean="0"/>
              <a:t>10/30/20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151193161"/>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78BD75-5347-284F-973D-D24486830BB4}" type="datetimeFigureOut">
              <a:rPr lang="en-US" smtClean="0"/>
              <a:t>10/30/20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55227306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78BD75-5347-284F-973D-D24486830BB4}" type="datetimeFigureOut">
              <a:rPr lang="en-US" smtClean="0"/>
              <a:t>10/30/20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604045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78BD75-5347-284F-973D-D24486830BB4}" type="datetimeFigureOut">
              <a:rPr lang="en-US" smtClean="0"/>
              <a:t>10/30/20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272798132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8BD75-5347-284F-973D-D24486830BB4}" type="datetimeFigureOut">
              <a:rPr lang="en-US" smtClean="0"/>
              <a:t>10/30/20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308182609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78BD75-5347-284F-973D-D24486830BB4}" type="datetimeFigureOut">
              <a:rPr lang="en-US" smtClean="0"/>
              <a:t>10/30/20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370550269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78BD75-5347-284F-973D-D24486830BB4}" type="datetimeFigureOut">
              <a:rPr lang="en-US" smtClean="0"/>
              <a:t>10/30/20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411019335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578BD75-5347-284F-973D-D24486830BB4}" type="datetimeFigureOut">
              <a:rPr lang="en-US" smtClean="0"/>
              <a:t>10/30/20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439598E-2D4D-E94B-A8A4-42A3543C10D0}" type="slidenum">
              <a:rPr lang="en-US" smtClean="0"/>
              <a:t>‹#›</a:t>
            </a:fld>
            <a:endParaRPr lang="en-US"/>
          </a:p>
        </p:txBody>
      </p:sp>
    </p:spTree>
    <p:extLst>
      <p:ext uri="{BB962C8B-B14F-4D97-AF65-F5344CB8AC3E}">
        <p14:creationId xmlns:p14="http://schemas.microsoft.com/office/powerpoint/2010/main" val="1922474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EE5724F-87B5-B84B-954B-A9898C602C47}"/>
              </a:ext>
            </a:extLst>
          </p:cNvPr>
          <p:cNvPicPr>
            <a:picLocks noChangeAspect="1"/>
          </p:cNvPicPr>
          <p:nvPr/>
        </p:nvPicPr>
        <p:blipFill>
          <a:blip r:embed="rId3"/>
          <a:stretch>
            <a:fillRect/>
          </a:stretch>
        </p:blipFill>
        <p:spPr>
          <a:xfrm>
            <a:off x="0" y="0"/>
            <a:ext cx="9144000" cy="5143500"/>
          </a:xfrm>
          <a:prstGeom prst="rect">
            <a:avLst/>
          </a:prstGeom>
        </p:spPr>
      </p:pic>
      <p:sp>
        <p:nvSpPr>
          <p:cNvPr id="5" name="Title 1">
            <a:extLst>
              <a:ext uri="{FF2B5EF4-FFF2-40B4-BE49-F238E27FC236}">
                <a16:creationId xmlns:a16="http://schemas.microsoft.com/office/drawing/2014/main" id="{FDBF24D1-B346-9147-80EF-40BCC6DD3C67}"/>
              </a:ext>
            </a:extLst>
          </p:cNvPr>
          <p:cNvSpPr>
            <a:spLocks noGrp="1"/>
          </p:cNvSpPr>
          <p:nvPr>
            <p:ph type="ctrTitle"/>
          </p:nvPr>
        </p:nvSpPr>
        <p:spPr>
          <a:xfrm>
            <a:off x="2998922" y="1235730"/>
            <a:ext cx="5852898" cy="1470025"/>
          </a:xfrm>
        </p:spPr>
        <p:txBody>
          <a:bodyPr>
            <a:noAutofit/>
          </a:bodyPr>
          <a:lstStyle/>
          <a:p>
            <a:r>
              <a:rPr lang="en-US" dirty="0">
                <a:solidFill>
                  <a:srgbClr val="FFFF00"/>
                </a:solidFill>
              </a:rPr>
              <a:t>3.3 The History of Science</a:t>
            </a:r>
          </a:p>
        </p:txBody>
      </p:sp>
      <p:sp>
        <p:nvSpPr>
          <p:cNvPr id="7" name="Subtitle 2">
            <a:extLst>
              <a:ext uri="{FF2B5EF4-FFF2-40B4-BE49-F238E27FC236}">
                <a16:creationId xmlns:a16="http://schemas.microsoft.com/office/drawing/2014/main" id="{C422DFB6-4FD6-1C47-A4D3-9B49B766FA7D}"/>
              </a:ext>
            </a:extLst>
          </p:cNvPr>
          <p:cNvSpPr txBox="1">
            <a:spLocks/>
          </p:cNvSpPr>
          <p:nvPr/>
        </p:nvSpPr>
        <p:spPr>
          <a:xfrm>
            <a:off x="3166601" y="3193926"/>
            <a:ext cx="5480939" cy="134809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dirty="0">
                <a:solidFill>
                  <a:srgbClr val="00B0F0"/>
                </a:solidFill>
              </a:rPr>
              <a:t>Madrasa Discourses</a:t>
            </a:r>
          </a:p>
          <a:p>
            <a:r>
              <a:rPr lang="en-US" sz="2400" dirty="0">
                <a:solidFill>
                  <a:srgbClr val="00B0F0"/>
                </a:solidFill>
              </a:rPr>
              <a:t>Module 3: Scientific and Theological Worldviews</a:t>
            </a:r>
          </a:p>
        </p:txBody>
      </p:sp>
      <p:pic>
        <p:nvPicPr>
          <p:cNvPr id="2" name="Picture 1"/>
          <p:cNvPicPr>
            <a:picLocks noChangeAspect="1"/>
          </p:cNvPicPr>
          <p:nvPr/>
        </p:nvPicPr>
        <p:blipFill>
          <a:blip r:embed="rId4"/>
          <a:stretch>
            <a:fillRect/>
          </a:stretch>
        </p:blipFill>
        <p:spPr>
          <a:xfrm>
            <a:off x="6973361" y="507670"/>
            <a:ext cx="1878459" cy="239889"/>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20856" y="41480"/>
            <a:ext cx="1182029" cy="706079"/>
          </a:xfrm>
          <a:prstGeom prst="rect">
            <a:avLst/>
          </a:prstGeom>
        </p:spPr>
      </p:pic>
    </p:spTree>
    <p:extLst>
      <p:ext uri="{BB962C8B-B14F-4D97-AF65-F5344CB8AC3E}">
        <p14:creationId xmlns:p14="http://schemas.microsoft.com/office/powerpoint/2010/main" val="3271605070"/>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87EB4E2-2AEC-3148-9905-0AC02FA19AC6}"/>
              </a:ext>
            </a:extLst>
          </p:cNvPr>
          <p:cNvPicPr>
            <a:picLocks noChangeAspect="1"/>
          </p:cNvPicPr>
          <p:nvPr/>
        </p:nvPicPr>
        <p:blipFill>
          <a:blip r:embed="rId3"/>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67E86E1-946F-0D4B-A567-33EF0C161F5F}"/>
              </a:ext>
            </a:extLst>
          </p:cNvPr>
          <p:cNvSpPr>
            <a:spLocks noGrp="1"/>
          </p:cNvSpPr>
          <p:nvPr>
            <p:ph type="title"/>
          </p:nvPr>
        </p:nvSpPr>
        <p:spPr/>
        <p:txBody>
          <a:bodyPr/>
          <a:lstStyle/>
          <a:p>
            <a:pPr algn="l"/>
            <a:r>
              <a:rPr lang="en-US" dirty="0">
                <a:solidFill>
                  <a:srgbClr val="FFFF00"/>
                </a:solidFill>
              </a:rPr>
              <a:t>3.3 Summary</a:t>
            </a:r>
          </a:p>
        </p:txBody>
      </p:sp>
      <p:sp>
        <p:nvSpPr>
          <p:cNvPr id="4" name="Content Placeholder 2">
            <a:extLst>
              <a:ext uri="{FF2B5EF4-FFF2-40B4-BE49-F238E27FC236}">
                <a16:creationId xmlns:a16="http://schemas.microsoft.com/office/drawing/2014/main" id="{6EDE6F97-2AF1-3B4D-B1B2-6B6D256B0B91}"/>
              </a:ext>
            </a:extLst>
          </p:cNvPr>
          <p:cNvSpPr>
            <a:spLocks noGrp="1"/>
          </p:cNvSpPr>
          <p:nvPr>
            <p:ph idx="1"/>
          </p:nvPr>
        </p:nvSpPr>
        <p:spPr/>
        <p:txBody>
          <a:bodyPr>
            <a:normAutofit fontScale="92500" lnSpcReduction="20000"/>
          </a:bodyPr>
          <a:lstStyle/>
          <a:p>
            <a:pPr marL="0" indent="0">
              <a:buNone/>
            </a:pPr>
            <a:r>
              <a:rPr lang="en-US" dirty="0">
                <a:solidFill>
                  <a:schemeClr val="bg1"/>
                </a:solidFill>
              </a:rPr>
              <a:t>The main questions in the history of science deal with scientific theories, discoveries, and experiments at particular moments in history. What picture of the world did scientist have at different times in history? What methods did they use to make statements about the world around them? How did theories and methods shift over time? How did we get from the past to the present, and what might this tell us about the future?</a:t>
            </a:r>
            <a:endParaRPr lang="en-US" dirty="0">
              <a:solidFill>
                <a:srgbClr val="FFFFFF"/>
              </a:solidFill>
            </a:endParaRPr>
          </a:p>
          <a:p>
            <a:endParaRPr lang="en-US" dirty="0">
              <a:solidFill>
                <a:srgbClr val="FFFFFF"/>
              </a:solidFill>
            </a:endParaRPr>
          </a:p>
        </p:txBody>
      </p:sp>
      <p:pic>
        <p:nvPicPr>
          <p:cNvPr id="5" name="Picture 4"/>
          <p:cNvPicPr>
            <a:picLocks noChangeAspect="1"/>
          </p:cNvPicPr>
          <p:nvPr/>
        </p:nvPicPr>
        <p:blipFill>
          <a:blip r:embed="rId4"/>
          <a:stretch>
            <a:fillRect/>
          </a:stretch>
        </p:blipFill>
        <p:spPr>
          <a:xfrm>
            <a:off x="6991815" y="71011"/>
            <a:ext cx="2072564" cy="264678"/>
          </a:xfrm>
          <a:prstGeom prst="rect">
            <a:avLst/>
          </a:prstGeom>
        </p:spPr>
      </p:pic>
    </p:spTree>
    <p:extLst>
      <p:ext uri="{BB962C8B-B14F-4D97-AF65-F5344CB8AC3E}">
        <p14:creationId xmlns:p14="http://schemas.microsoft.com/office/powerpoint/2010/main" val="19148036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87EB4E2-2AEC-3148-9905-0AC02FA19AC6}"/>
              </a:ext>
            </a:extLst>
          </p:cNvPr>
          <p:cNvPicPr>
            <a:picLocks noChangeAspect="1"/>
          </p:cNvPicPr>
          <p:nvPr/>
        </p:nvPicPr>
        <p:blipFill>
          <a:blip r:embed="rId3"/>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67E86E1-946F-0D4B-A567-33EF0C161F5F}"/>
              </a:ext>
            </a:extLst>
          </p:cNvPr>
          <p:cNvSpPr>
            <a:spLocks noGrp="1"/>
          </p:cNvSpPr>
          <p:nvPr>
            <p:ph type="title"/>
          </p:nvPr>
        </p:nvSpPr>
        <p:spPr/>
        <p:txBody>
          <a:bodyPr/>
          <a:lstStyle/>
          <a:p>
            <a:pPr algn="l"/>
            <a:r>
              <a:rPr lang="en-US" dirty="0">
                <a:solidFill>
                  <a:srgbClr val="FFFF00"/>
                </a:solidFill>
              </a:rPr>
              <a:t>3.3 Big Questions</a:t>
            </a:r>
          </a:p>
        </p:txBody>
      </p:sp>
      <p:sp>
        <p:nvSpPr>
          <p:cNvPr id="4" name="Content Placeholder 2">
            <a:extLst>
              <a:ext uri="{FF2B5EF4-FFF2-40B4-BE49-F238E27FC236}">
                <a16:creationId xmlns:a16="http://schemas.microsoft.com/office/drawing/2014/main" id="{6EDE6F97-2AF1-3B4D-B1B2-6B6D256B0B91}"/>
              </a:ext>
            </a:extLst>
          </p:cNvPr>
          <p:cNvSpPr>
            <a:spLocks noGrp="1"/>
          </p:cNvSpPr>
          <p:nvPr>
            <p:ph idx="1"/>
          </p:nvPr>
        </p:nvSpPr>
        <p:spPr>
          <a:xfrm>
            <a:off x="457200" y="1200151"/>
            <a:ext cx="8229600" cy="3432810"/>
          </a:xfrm>
        </p:spPr>
        <p:txBody>
          <a:bodyPr>
            <a:normAutofit fontScale="92500"/>
          </a:bodyPr>
          <a:lstStyle/>
          <a:p>
            <a:r>
              <a:rPr lang="en-US" dirty="0">
                <a:solidFill>
                  <a:srgbClr val="FFFFFF"/>
                </a:solidFill>
              </a:rPr>
              <a:t>What was the Aristotelian-Medieval worldview of science?</a:t>
            </a:r>
          </a:p>
          <a:p>
            <a:r>
              <a:rPr lang="en-US" dirty="0">
                <a:solidFill>
                  <a:srgbClr val="FFFFFF"/>
                </a:solidFill>
              </a:rPr>
              <a:t>What contributions were made by the medieval </a:t>
            </a:r>
            <a:r>
              <a:rPr lang="en-US" dirty="0" err="1">
                <a:solidFill>
                  <a:srgbClr val="FFFFFF"/>
                </a:solidFill>
              </a:rPr>
              <a:t>Islamicate</a:t>
            </a:r>
            <a:r>
              <a:rPr lang="en-US" dirty="0">
                <a:solidFill>
                  <a:srgbClr val="FFFFFF"/>
                </a:solidFill>
              </a:rPr>
              <a:t> world?</a:t>
            </a:r>
          </a:p>
          <a:p>
            <a:r>
              <a:rPr lang="en-US" dirty="0">
                <a:solidFill>
                  <a:srgbClr val="FFFFFF"/>
                </a:solidFill>
              </a:rPr>
              <a:t>What is the contemporary worldview of science?</a:t>
            </a:r>
          </a:p>
          <a:p>
            <a:r>
              <a:rPr lang="en-US" dirty="0">
                <a:solidFill>
                  <a:srgbClr val="FFFFFF"/>
                </a:solidFill>
              </a:rPr>
              <a:t>Is science “Western?”</a:t>
            </a:r>
          </a:p>
          <a:p>
            <a:endParaRPr lang="en-US" dirty="0">
              <a:solidFill>
                <a:srgbClr val="FFFFFF"/>
              </a:solidFill>
            </a:endParaRPr>
          </a:p>
          <a:p>
            <a:endParaRPr lang="en-US" dirty="0">
              <a:solidFill>
                <a:srgbClr val="FFFFFF"/>
              </a:solidFill>
            </a:endParaRPr>
          </a:p>
          <a:p>
            <a:endParaRPr lang="en-US" dirty="0">
              <a:solidFill>
                <a:srgbClr val="FFFFFF"/>
              </a:solidFill>
            </a:endParaRPr>
          </a:p>
        </p:txBody>
      </p:sp>
      <p:pic>
        <p:nvPicPr>
          <p:cNvPr id="5" name="Picture 4"/>
          <p:cNvPicPr>
            <a:picLocks noChangeAspect="1"/>
          </p:cNvPicPr>
          <p:nvPr/>
        </p:nvPicPr>
        <p:blipFill>
          <a:blip r:embed="rId4"/>
          <a:stretch>
            <a:fillRect/>
          </a:stretch>
        </p:blipFill>
        <p:spPr>
          <a:xfrm>
            <a:off x="6991815" y="71011"/>
            <a:ext cx="2072564" cy="264678"/>
          </a:xfrm>
          <a:prstGeom prst="rect">
            <a:avLst/>
          </a:prstGeom>
        </p:spPr>
      </p:pic>
    </p:spTree>
    <p:extLst>
      <p:ext uri="{BB962C8B-B14F-4D97-AF65-F5344CB8AC3E}">
        <p14:creationId xmlns:p14="http://schemas.microsoft.com/office/powerpoint/2010/main" val="1672949571"/>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2918</TotalTime>
  <Words>134</Words>
  <Application>Microsoft Macintosh PowerPoint</Application>
  <PresentationFormat>On-screen Show (16:9)</PresentationFormat>
  <Paragraphs>14</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3.3 The History of Science</vt:lpstr>
      <vt:lpstr>3.3 Summary</vt:lpstr>
      <vt:lpstr>3.3 Big Questions</vt:lpstr>
    </vt:vector>
  </TitlesOfParts>
  <Company>University of Notre Dame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 Flaherty</dc:creator>
  <cp:lastModifiedBy>Dania</cp:lastModifiedBy>
  <cp:revision>93</cp:revision>
  <dcterms:created xsi:type="dcterms:W3CDTF">2016-01-21T15:34:23Z</dcterms:created>
  <dcterms:modified xsi:type="dcterms:W3CDTF">2020-10-30T20:48:10Z</dcterms:modified>
</cp:coreProperties>
</file>