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91" r:id="rId2"/>
    <p:sldId id="284" r:id="rId3"/>
    <p:sldId id="297" r:id="rId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9830" autoAdjust="0"/>
  </p:normalViewPr>
  <p:slideViewPr>
    <p:cSldViewPr snapToGrid="0" snapToObjects="1">
      <p:cViewPr varScale="1">
        <p:scale>
          <a:sx n="101" d="100"/>
          <a:sy n="101" d="100"/>
        </p:scale>
        <p:origin x="1960"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E8D2E-CF05-7A4A-ABDA-39C84D27C547}" type="datetimeFigureOut">
              <a:rPr lang="en-US" smtClean="0"/>
              <a:t>10/30/20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0DEBD-6DC0-5A40-8012-BDFC98F0EBD3}" type="slidenum">
              <a:rPr lang="en-US" smtClean="0"/>
              <a:t>‹#›</a:t>
            </a:fld>
            <a:endParaRPr lang="en-US"/>
          </a:p>
        </p:txBody>
      </p:sp>
    </p:spTree>
    <p:extLst>
      <p:ext uri="{BB962C8B-B14F-4D97-AF65-F5344CB8AC3E}">
        <p14:creationId xmlns:p14="http://schemas.microsoft.com/office/powerpoint/2010/main" val="113622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1</a:t>
            </a:fld>
            <a:endParaRPr lang="en-US"/>
          </a:p>
        </p:txBody>
      </p:sp>
    </p:spTree>
    <p:extLst>
      <p:ext uri="{BB962C8B-B14F-4D97-AF65-F5344CB8AC3E}">
        <p14:creationId xmlns:p14="http://schemas.microsoft.com/office/powerpoint/2010/main" val="135542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2</a:t>
            </a:fld>
            <a:endParaRPr lang="en-US"/>
          </a:p>
        </p:txBody>
      </p:sp>
    </p:spTree>
    <p:extLst>
      <p:ext uri="{BB962C8B-B14F-4D97-AF65-F5344CB8AC3E}">
        <p14:creationId xmlns:p14="http://schemas.microsoft.com/office/powerpoint/2010/main" val="134779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3</a:t>
            </a:fld>
            <a:endParaRPr lang="en-US"/>
          </a:p>
        </p:txBody>
      </p:sp>
    </p:spTree>
    <p:extLst>
      <p:ext uri="{BB962C8B-B14F-4D97-AF65-F5344CB8AC3E}">
        <p14:creationId xmlns:p14="http://schemas.microsoft.com/office/powerpoint/2010/main" val="243286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124881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6742307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11128539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43501363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78BD75-5347-284F-973D-D24486830BB4}" type="datetimeFigureOut">
              <a:rPr lang="en-US" smtClean="0"/>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5119316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78BD75-5347-284F-973D-D24486830BB4}" type="datetimeFigureOut">
              <a:rPr lang="en-US" smtClean="0"/>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5522730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78BD75-5347-284F-973D-D24486830BB4}" type="datetimeFigureOut">
              <a:rPr lang="en-US" smtClean="0"/>
              <a:t>10/30/20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04045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78BD75-5347-284F-973D-D24486830BB4}" type="datetimeFigureOut">
              <a:rPr lang="en-US" smtClean="0"/>
              <a:t>10/30/20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72798132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8BD75-5347-284F-973D-D24486830BB4}" type="datetimeFigureOut">
              <a:rPr lang="en-US" smtClean="0"/>
              <a:t>10/30/20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08182609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70550269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411019335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78BD75-5347-284F-973D-D24486830BB4}" type="datetimeFigureOut">
              <a:rPr lang="en-US" smtClean="0"/>
              <a:t>10/30/20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439598E-2D4D-E94B-A8A4-42A3543C10D0}" type="slidenum">
              <a:rPr lang="en-US" smtClean="0"/>
              <a:t>‹#›</a:t>
            </a:fld>
            <a:endParaRPr lang="en-US"/>
          </a:p>
        </p:txBody>
      </p:sp>
    </p:spTree>
    <p:extLst>
      <p:ext uri="{BB962C8B-B14F-4D97-AF65-F5344CB8AC3E}">
        <p14:creationId xmlns:p14="http://schemas.microsoft.com/office/powerpoint/2010/main" val="192247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E5724F-87B5-B84B-954B-A9898C602C47}"/>
              </a:ext>
            </a:extLst>
          </p:cNvPr>
          <p:cNvPicPr>
            <a:picLocks noChangeAspect="1"/>
          </p:cNvPicPr>
          <p:nvPr/>
        </p:nvPicPr>
        <p:blipFill>
          <a:blip r:embed="rId3"/>
          <a:stretch>
            <a:fillRect/>
          </a:stretch>
        </p:blipFill>
        <p:spPr>
          <a:xfrm>
            <a:off x="0" y="0"/>
            <a:ext cx="9144000" cy="5143500"/>
          </a:xfrm>
          <a:prstGeom prst="rect">
            <a:avLst/>
          </a:prstGeom>
        </p:spPr>
      </p:pic>
      <p:sp>
        <p:nvSpPr>
          <p:cNvPr id="5" name="Title 1">
            <a:extLst>
              <a:ext uri="{FF2B5EF4-FFF2-40B4-BE49-F238E27FC236}">
                <a16:creationId xmlns:a16="http://schemas.microsoft.com/office/drawing/2014/main" id="{FDBF24D1-B346-9147-80EF-40BCC6DD3C67}"/>
              </a:ext>
            </a:extLst>
          </p:cNvPr>
          <p:cNvSpPr>
            <a:spLocks noGrp="1"/>
          </p:cNvSpPr>
          <p:nvPr>
            <p:ph type="ctrTitle"/>
          </p:nvPr>
        </p:nvSpPr>
        <p:spPr>
          <a:xfrm>
            <a:off x="2998922" y="1235730"/>
            <a:ext cx="5852898" cy="1470025"/>
          </a:xfrm>
        </p:spPr>
        <p:txBody>
          <a:bodyPr>
            <a:noAutofit/>
          </a:bodyPr>
          <a:lstStyle/>
          <a:p>
            <a:r>
              <a:rPr lang="en-US" dirty="0">
                <a:solidFill>
                  <a:srgbClr val="FFFF00"/>
                </a:solidFill>
              </a:rPr>
              <a:t>3.2 The Philosophy of Science</a:t>
            </a:r>
          </a:p>
        </p:txBody>
      </p:sp>
      <p:sp>
        <p:nvSpPr>
          <p:cNvPr id="7" name="Subtitle 2">
            <a:extLst>
              <a:ext uri="{FF2B5EF4-FFF2-40B4-BE49-F238E27FC236}">
                <a16:creationId xmlns:a16="http://schemas.microsoft.com/office/drawing/2014/main" id="{C422DFB6-4FD6-1C47-A4D3-9B49B766FA7D}"/>
              </a:ext>
            </a:extLst>
          </p:cNvPr>
          <p:cNvSpPr txBox="1">
            <a:spLocks/>
          </p:cNvSpPr>
          <p:nvPr/>
        </p:nvSpPr>
        <p:spPr>
          <a:xfrm>
            <a:off x="3166601" y="3193926"/>
            <a:ext cx="5480939" cy="134809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a:solidFill>
                  <a:srgbClr val="00B0F0"/>
                </a:solidFill>
              </a:rPr>
              <a:t>Madrasa Discourses</a:t>
            </a:r>
          </a:p>
          <a:p>
            <a:r>
              <a:rPr lang="en-US" sz="2400" dirty="0">
                <a:solidFill>
                  <a:srgbClr val="00B0F0"/>
                </a:solidFill>
              </a:rPr>
              <a:t>Module 3: Scientific and Theological Worldviews</a:t>
            </a:r>
          </a:p>
        </p:txBody>
      </p:sp>
      <p:pic>
        <p:nvPicPr>
          <p:cNvPr id="2" name="Picture 1"/>
          <p:cNvPicPr>
            <a:picLocks noChangeAspect="1"/>
          </p:cNvPicPr>
          <p:nvPr/>
        </p:nvPicPr>
        <p:blipFill>
          <a:blip r:embed="rId4"/>
          <a:stretch>
            <a:fillRect/>
          </a:stretch>
        </p:blipFill>
        <p:spPr>
          <a:xfrm>
            <a:off x="6973361" y="507670"/>
            <a:ext cx="1878459" cy="23988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0856" y="41480"/>
            <a:ext cx="1182029" cy="706079"/>
          </a:xfrm>
          <a:prstGeom prst="rect">
            <a:avLst/>
          </a:prstGeom>
        </p:spPr>
      </p:pic>
    </p:spTree>
    <p:extLst>
      <p:ext uri="{BB962C8B-B14F-4D97-AF65-F5344CB8AC3E}">
        <p14:creationId xmlns:p14="http://schemas.microsoft.com/office/powerpoint/2010/main" val="327160507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67E86E1-946F-0D4B-A567-33EF0C161F5F}"/>
              </a:ext>
            </a:extLst>
          </p:cNvPr>
          <p:cNvSpPr>
            <a:spLocks noGrp="1"/>
          </p:cNvSpPr>
          <p:nvPr>
            <p:ph type="title"/>
          </p:nvPr>
        </p:nvSpPr>
        <p:spPr/>
        <p:txBody>
          <a:bodyPr/>
          <a:lstStyle/>
          <a:p>
            <a:pPr algn="l"/>
            <a:r>
              <a:rPr lang="en-US" dirty="0">
                <a:solidFill>
                  <a:srgbClr val="FFFF00"/>
                </a:solidFill>
              </a:rPr>
              <a:t>3.2 Summary</a:t>
            </a:r>
          </a:p>
        </p:txBody>
      </p:sp>
      <p:sp>
        <p:nvSpPr>
          <p:cNvPr id="4" name="Content Placeholder 2">
            <a:extLst>
              <a:ext uri="{FF2B5EF4-FFF2-40B4-BE49-F238E27FC236}">
                <a16:creationId xmlns:a16="http://schemas.microsoft.com/office/drawing/2014/main" id="{6EDE6F97-2AF1-3B4D-B1B2-6B6D256B0B91}"/>
              </a:ext>
            </a:extLst>
          </p:cNvPr>
          <p:cNvSpPr>
            <a:spLocks noGrp="1"/>
          </p:cNvSpPr>
          <p:nvPr>
            <p:ph idx="1"/>
          </p:nvPr>
        </p:nvSpPr>
        <p:spPr/>
        <p:txBody>
          <a:bodyPr>
            <a:normAutofit fontScale="92500" lnSpcReduction="20000"/>
          </a:bodyPr>
          <a:lstStyle/>
          <a:p>
            <a:pPr marL="0" indent="0">
              <a:buNone/>
            </a:pPr>
            <a:r>
              <a:rPr lang="en-US" dirty="0">
                <a:solidFill>
                  <a:schemeClr val="bg1"/>
                </a:solidFill>
              </a:rPr>
              <a:t>The main questions in the philosophy of science deal with the nature of knowledge and truth, the idea of progress, the scientific method, the laws of scientific change, and the line of demarcation between what is to be considered “science” as opposed to non-science and pseudoscience. This section systematically explores these questions and invites us to consider the connection between them and religious thought.</a:t>
            </a: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9148036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67E86E1-946F-0D4B-A567-33EF0C161F5F}"/>
              </a:ext>
            </a:extLst>
          </p:cNvPr>
          <p:cNvSpPr>
            <a:spLocks noGrp="1"/>
          </p:cNvSpPr>
          <p:nvPr>
            <p:ph type="title"/>
          </p:nvPr>
        </p:nvSpPr>
        <p:spPr/>
        <p:txBody>
          <a:bodyPr/>
          <a:lstStyle/>
          <a:p>
            <a:pPr algn="l"/>
            <a:r>
              <a:rPr lang="en-US" dirty="0">
                <a:solidFill>
                  <a:srgbClr val="FFFF00"/>
                </a:solidFill>
              </a:rPr>
              <a:t>3.2 Big Questions</a:t>
            </a:r>
          </a:p>
        </p:txBody>
      </p:sp>
      <p:sp>
        <p:nvSpPr>
          <p:cNvPr id="4" name="Content Placeholder 2">
            <a:extLst>
              <a:ext uri="{FF2B5EF4-FFF2-40B4-BE49-F238E27FC236}">
                <a16:creationId xmlns:a16="http://schemas.microsoft.com/office/drawing/2014/main" id="{6EDE6F97-2AF1-3B4D-B1B2-6B6D256B0B91}"/>
              </a:ext>
            </a:extLst>
          </p:cNvPr>
          <p:cNvSpPr>
            <a:spLocks noGrp="1"/>
          </p:cNvSpPr>
          <p:nvPr>
            <p:ph idx="1"/>
          </p:nvPr>
        </p:nvSpPr>
        <p:spPr>
          <a:xfrm>
            <a:off x="457200" y="1200151"/>
            <a:ext cx="8229600" cy="3432810"/>
          </a:xfrm>
        </p:spPr>
        <p:txBody>
          <a:bodyPr>
            <a:normAutofit fontScale="92500" lnSpcReduction="20000"/>
          </a:bodyPr>
          <a:lstStyle/>
          <a:p>
            <a:r>
              <a:rPr lang="en-US" dirty="0">
                <a:solidFill>
                  <a:srgbClr val="FFFFFF"/>
                </a:solidFill>
              </a:rPr>
              <a:t>Is there such a thing as absolute knowledge or certainty in scientific knowledge?</a:t>
            </a:r>
          </a:p>
          <a:p>
            <a:r>
              <a:rPr lang="en-US" dirty="0">
                <a:solidFill>
                  <a:srgbClr val="FFFFFF"/>
                </a:solidFill>
              </a:rPr>
              <a:t>What is the scientific method?</a:t>
            </a:r>
          </a:p>
          <a:p>
            <a:r>
              <a:rPr lang="en-US" dirty="0">
                <a:solidFill>
                  <a:srgbClr val="FFFFFF"/>
                </a:solidFill>
              </a:rPr>
              <a:t>Why does that which we consider science change over time, both in content and in method? </a:t>
            </a:r>
          </a:p>
          <a:p>
            <a:r>
              <a:rPr lang="en-US" dirty="0">
                <a:solidFill>
                  <a:srgbClr val="FFFFFF"/>
                </a:solidFill>
              </a:rPr>
              <a:t>Are there laws that govern scientific change?</a:t>
            </a:r>
          </a:p>
          <a:p>
            <a:r>
              <a:rPr lang="en-US" dirty="0">
                <a:solidFill>
                  <a:srgbClr val="FFFFFF"/>
                </a:solidFill>
              </a:rPr>
              <a:t>Does scientific progress bring us closer toward objective truth about material reality?</a:t>
            </a:r>
          </a:p>
          <a:p>
            <a:endParaRPr lang="en-US" dirty="0">
              <a:solidFill>
                <a:srgbClr val="FFFFFF"/>
              </a:solidFill>
            </a:endParaRPr>
          </a:p>
          <a:p>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67294957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2800</TotalTime>
  <Words>153</Words>
  <Application>Microsoft Macintosh PowerPoint</Application>
  <PresentationFormat>On-screen Show (16:9)</PresentationFormat>
  <Paragraphs>15</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3.2 The Philosophy of Science</vt:lpstr>
      <vt:lpstr>3.2 Summary</vt:lpstr>
      <vt:lpstr>3.2 Big Questions</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Flaherty</dc:creator>
  <cp:lastModifiedBy>Dania</cp:lastModifiedBy>
  <cp:revision>91</cp:revision>
  <dcterms:created xsi:type="dcterms:W3CDTF">2016-01-21T15:34:23Z</dcterms:created>
  <dcterms:modified xsi:type="dcterms:W3CDTF">2020-10-30T19:27:16Z</dcterms:modified>
</cp:coreProperties>
</file>