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91" r:id="rId2"/>
    <p:sldId id="284" r:id="rId3"/>
    <p:sldId id="297" r:id="rId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69830" autoAdjust="0"/>
  </p:normalViewPr>
  <p:slideViewPr>
    <p:cSldViewPr snapToGrid="0" snapToObjects="1">
      <p:cViewPr varScale="1">
        <p:scale>
          <a:sx n="101" d="100"/>
          <a:sy n="101" d="100"/>
        </p:scale>
        <p:origin x="1960" y="19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BE8D2E-CF05-7A4A-ABDA-39C84D27C547}" type="datetimeFigureOut">
              <a:rPr lang="en-US" smtClean="0"/>
              <a:t>10/27/20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00DEBD-6DC0-5A40-8012-BDFC98F0EBD3}" type="slidenum">
              <a:rPr lang="en-US" smtClean="0"/>
              <a:t>‹#›</a:t>
            </a:fld>
            <a:endParaRPr lang="en-US"/>
          </a:p>
        </p:txBody>
      </p:sp>
    </p:spTree>
    <p:extLst>
      <p:ext uri="{BB962C8B-B14F-4D97-AF65-F5344CB8AC3E}">
        <p14:creationId xmlns:p14="http://schemas.microsoft.com/office/powerpoint/2010/main" val="113622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1</a:t>
            </a:fld>
            <a:endParaRPr lang="en-US"/>
          </a:p>
        </p:txBody>
      </p:sp>
    </p:spTree>
    <p:extLst>
      <p:ext uri="{BB962C8B-B14F-4D97-AF65-F5344CB8AC3E}">
        <p14:creationId xmlns:p14="http://schemas.microsoft.com/office/powerpoint/2010/main" val="1355423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2</a:t>
            </a:fld>
            <a:endParaRPr lang="en-US"/>
          </a:p>
        </p:txBody>
      </p:sp>
    </p:spTree>
    <p:extLst>
      <p:ext uri="{BB962C8B-B14F-4D97-AF65-F5344CB8AC3E}">
        <p14:creationId xmlns:p14="http://schemas.microsoft.com/office/powerpoint/2010/main" val="1347799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C00DEBD-6DC0-5A40-8012-BDFC98F0EBD3}" type="slidenum">
              <a:rPr lang="en-US" smtClean="0"/>
              <a:t>3</a:t>
            </a:fld>
            <a:endParaRPr lang="en-US"/>
          </a:p>
        </p:txBody>
      </p:sp>
    </p:spTree>
    <p:extLst>
      <p:ext uri="{BB962C8B-B14F-4D97-AF65-F5344CB8AC3E}">
        <p14:creationId xmlns:p14="http://schemas.microsoft.com/office/powerpoint/2010/main" val="243286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578BD75-5347-284F-973D-D24486830BB4}"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124881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6742307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111285399"/>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78BD75-5347-284F-973D-D24486830BB4}"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43501363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78BD75-5347-284F-973D-D24486830BB4}" type="datetimeFigureOut">
              <a:rPr lang="en-US" smtClean="0"/>
              <a:t>10/27/20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15119316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578BD75-5347-284F-973D-D24486830BB4}"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55227306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578BD75-5347-284F-973D-D24486830BB4}" type="datetimeFigureOut">
              <a:rPr lang="en-US" smtClean="0"/>
              <a:t>10/27/20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604045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78BD75-5347-284F-973D-D24486830BB4}" type="datetimeFigureOut">
              <a:rPr lang="en-US" smtClean="0"/>
              <a:t>10/27/20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2727981326"/>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8BD75-5347-284F-973D-D24486830BB4}" type="datetimeFigureOut">
              <a:rPr lang="en-US" smtClean="0"/>
              <a:t>10/27/20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081826095"/>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370550269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578BD75-5347-284F-973D-D24486830BB4}" type="datetimeFigureOut">
              <a:rPr lang="en-US" smtClean="0"/>
              <a:t>10/27/20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39598E-2D4D-E94B-A8A4-42A3543C10D0}" type="slidenum">
              <a:rPr lang="en-US" smtClean="0"/>
              <a:t>‹#›</a:t>
            </a:fld>
            <a:endParaRPr lang="en-US"/>
          </a:p>
        </p:txBody>
      </p:sp>
    </p:spTree>
    <p:extLst>
      <p:ext uri="{BB962C8B-B14F-4D97-AF65-F5344CB8AC3E}">
        <p14:creationId xmlns:p14="http://schemas.microsoft.com/office/powerpoint/2010/main" val="411019335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578BD75-5347-284F-973D-D24486830BB4}" type="datetimeFigureOut">
              <a:rPr lang="en-US" smtClean="0"/>
              <a:t>10/27/20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439598E-2D4D-E94B-A8A4-42A3543C10D0}" type="slidenum">
              <a:rPr lang="en-US" smtClean="0"/>
              <a:t>‹#›</a:t>
            </a:fld>
            <a:endParaRPr lang="en-US"/>
          </a:p>
        </p:txBody>
      </p:sp>
    </p:spTree>
    <p:extLst>
      <p:ext uri="{BB962C8B-B14F-4D97-AF65-F5344CB8AC3E}">
        <p14:creationId xmlns:p14="http://schemas.microsoft.com/office/powerpoint/2010/main" val="1922474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EE5724F-87B5-B84B-954B-A9898C602C47}"/>
              </a:ext>
            </a:extLst>
          </p:cNvPr>
          <p:cNvPicPr>
            <a:picLocks noChangeAspect="1"/>
          </p:cNvPicPr>
          <p:nvPr/>
        </p:nvPicPr>
        <p:blipFill>
          <a:blip r:embed="rId3"/>
          <a:stretch>
            <a:fillRect/>
          </a:stretch>
        </p:blipFill>
        <p:spPr>
          <a:xfrm>
            <a:off x="0" y="0"/>
            <a:ext cx="9144000" cy="5143500"/>
          </a:xfrm>
          <a:prstGeom prst="rect">
            <a:avLst/>
          </a:prstGeom>
        </p:spPr>
      </p:pic>
      <p:sp>
        <p:nvSpPr>
          <p:cNvPr id="5" name="Title 1">
            <a:extLst>
              <a:ext uri="{FF2B5EF4-FFF2-40B4-BE49-F238E27FC236}">
                <a16:creationId xmlns:a16="http://schemas.microsoft.com/office/drawing/2014/main" id="{FDBF24D1-B346-9147-80EF-40BCC6DD3C67}"/>
              </a:ext>
            </a:extLst>
          </p:cNvPr>
          <p:cNvSpPr>
            <a:spLocks noGrp="1"/>
          </p:cNvSpPr>
          <p:nvPr>
            <p:ph type="ctrTitle"/>
          </p:nvPr>
        </p:nvSpPr>
        <p:spPr>
          <a:xfrm>
            <a:off x="2998922" y="1235730"/>
            <a:ext cx="5852898" cy="1470025"/>
          </a:xfrm>
        </p:spPr>
        <p:txBody>
          <a:bodyPr>
            <a:noAutofit/>
          </a:bodyPr>
          <a:lstStyle/>
          <a:p>
            <a:r>
              <a:rPr lang="en-US" dirty="0">
                <a:solidFill>
                  <a:srgbClr val="FFFF00"/>
                </a:solidFill>
              </a:rPr>
              <a:t>3.1 Introduction</a:t>
            </a:r>
          </a:p>
        </p:txBody>
      </p:sp>
      <p:sp>
        <p:nvSpPr>
          <p:cNvPr id="7" name="Subtitle 2">
            <a:extLst>
              <a:ext uri="{FF2B5EF4-FFF2-40B4-BE49-F238E27FC236}">
                <a16:creationId xmlns:a16="http://schemas.microsoft.com/office/drawing/2014/main" id="{C422DFB6-4FD6-1C47-A4D3-9B49B766FA7D}"/>
              </a:ext>
            </a:extLst>
          </p:cNvPr>
          <p:cNvSpPr txBox="1">
            <a:spLocks/>
          </p:cNvSpPr>
          <p:nvPr/>
        </p:nvSpPr>
        <p:spPr>
          <a:xfrm>
            <a:off x="3166601" y="3193926"/>
            <a:ext cx="5480939" cy="134809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2400" dirty="0">
                <a:solidFill>
                  <a:srgbClr val="00B0F0"/>
                </a:solidFill>
              </a:rPr>
              <a:t>Madrasa Discourses</a:t>
            </a:r>
          </a:p>
          <a:p>
            <a:r>
              <a:rPr lang="en-US" sz="2400" dirty="0">
                <a:solidFill>
                  <a:srgbClr val="00B0F0"/>
                </a:solidFill>
              </a:rPr>
              <a:t>Module 3: Scientific and Theological Worldviews</a:t>
            </a:r>
          </a:p>
        </p:txBody>
      </p:sp>
      <p:pic>
        <p:nvPicPr>
          <p:cNvPr id="2" name="Picture 1"/>
          <p:cNvPicPr>
            <a:picLocks noChangeAspect="1"/>
          </p:cNvPicPr>
          <p:nvPr/>
        </p:nvPicPr>
        <p:blipFill>
          <a:blip r:embed="rId4"/>
          <a:stretch>
            <a:fillRect/>
          </a:stretch>
        </p:blipFill>
        <p:spPr>
          <a:xfrm>
            <a:off x="6973361" y="507670"/>
            <a:ext cx="1878459" cy="239889"/>
          </a:xfrm>
          <a:prstGeom prst="rect">
            <a:avLst/>
          </a:prstGeom>
        </p:spPr>
      </p:pic>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20856" y="41480"/>
            <a:ext cx="1182029" cy="706079"/>
          </a:xfrm>
          <a:prstGeom prst="rect">
            <a:avLst/>
          </a:prstGeom>
        </p:spPr>
      </p:pic>
    </p:spTree>
    <p:extLst>
      <p:ext uri="{BB962C8B-B14F-4D97-AF65-F5344CB8AC3E}">
        <p14:creationId xmlns:p14="http://schemas.microsoft.com/office/powerpoint/2010/main" val="3271605070"/>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3.1 Summary</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p:txBody>
          <a:bodyPr>
            <a:normAutofit fontScale="70000" lnSpcReduction="20000"/>
          </a:bodyPr>
          <a:lstStyle/>
          <a:p>
            <a:pPr marL="0" indent="0">
              <a:buNone/>
            </a:pPr>
            <a:r>
              <a:rPr lang="en-US" dirty="0">
                <a:solidFill>
                  <a:schemeClr val="bg1"/>
                </a:solidFill>
              </a:rPr>
              <a:t>This section presents an introduction to the material in the remainder of this module. It provides an overview of the topics to be covered in the history and philosophy of science and the importance of scientific literacy. Science can both demystify aspects of nature that were previously thought to be miraculous, yet it also possesses the ability to inspire awe and wonder in the world of nature as consisting of signs of God. The history, philosophy, and sociology of science, it should be remembered, are distinct from “science”. The former disciplines help us think about science without necessarily having or applying the specialized knowledge and skills of scientists. </a:t>
            </a:r>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9148036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7EB4E2-2AEC-3148-9905-0AC02FA19AC6}"/>
              </a:ext>
            </a:extLst>
          </p:cNvPr>
          <p:cNvPicPr>
            <a:picLocks noChangeAspect="1"/>
          </p:cNvPicPr>
          <p:nvPr/>
        </p:nvPicPr>
        <p:blipFill>
          <a:blip r:embed="rId3"/>
          <a:stretch>
            <a:fillRect/>
          </a:stretch>
        </p:blipFill>
        <p:spPr>
          <a:xfrm>
            <a:off x="0" y="0"/>
            <a:ext cx="9144000" cy="5143500"/>
          </a:xfrm>
          <a:prstGeom prst="rect">
            <a:avLst/>
          </a:prstGeom>
        </p:spPr>
      </p:pic>
      <p:sp>
        <p:nvSpPr>
          <p:cNvPr id="2" name="Title 1">
            <a:extLst>
              <a:ext uri="{FF2B5EF4-FFF2-40B4-BE49-F238E27FC236}">
                <a16:creationId xmlns:a16="http://schemas.microsoft.com/office/drawing/2014/main" id="{367E86E1-946F-0D4B-A567-33EF0C161F5F}"/>
              </a:ext>
            </a:extLst>
          </p:cNvPr>
          <p:cNvSpPr>
            <a:spLocks noGrp="1"/>
          </p:cNvSpPr>
          <p:nvPr>
            <p:ph type="title"/>
          </p:nvPr>
        </p:nvSpPr>
        <p:spPr/>
        <p:txBody>
          <a:bodyPr/>
          <a:lstStyle/>
          <a:p>
            <a:pPr algn="l"/>
            <a:r>
              <a:rPr lang="en-US" dirty="0">
                <a:solidFill>
                  <a:srgbClr val="FFFF00"/>
                </a:solidFill>
              </a:rPr>
              <a:t>3.1 Big Questions</a:t>
            </a:r>
          </a:p>
        </p:txBody>
      </p:sp>
      <p:sp>
        <p:nvSpPr>
          <p:cNvPr id="4" name="Content Placeholder 2">
            <a:extLst>
              <a:ext uri="{FF2B5EF4-FFF2-40B4-BE49-F238E27FC236}">
                <a16:creationId xmlns:a16="http://schemas.microsoft.com/office/drawing/2014/main" id="{6EDE6F97-2AF1-3B4D-B1B2-6B6D256B0B91}"/>
              </a:ext>
            </a:extLst>
          </p:cNvPr>
          <p:cNvSpPr>
            <a:spLocks noGrp="1"/>
          </p:cNvSpPr>
          <p:nvPr>
            <p:ph idx="1"/>
          </p:nvPr>
        </p:nvSpPr>
        <p:spPr>
          <a:xfrm>
            <a:off x="457200" y="1200151"/>
            <a:ext cx="8229600" cy="3432810"/>
          </a:xfrm>
        </p:spPr>
        <p:txBody>
          <a:bodyPr>
            <a:normAutofit fontScale="92500" lnSpcReduction="20000"/>
          </a:bodyPr>
          <a:lstStyle/>
          <a:p>
            <a:r>
              <a:rPr lang="en-US" dirty="0">
                <a:solidFill>
                  <a:srgbClr val="FFFFFF"/>
                </a:solidFill>
              </a:rPr>
              <a:t>What makes adults different from children when it comes to curiosity and wonder?</a:t>
            </a:r>
          </a:p>
          <a:p>
            <a:r>
              <a:rPr lang="en-US" dirty="0">
                <a:solidFill>
                  <a:srgbClr val="FFFFFF"/>
                </a:solidFill>
              </a:rPr>
              <a:t>What are the main questions in the philosophy of science?</a:t>
            </a:r>
          </a:p>
          <a:p>
            <a:r>
              <a:rPr lang="en-US" dirty="0">
                <a:solidFill>
                  <a:srgbClr val="FFFFFF"/>
                </a:solidFill>
              </a:rPr>
              <a:t>What are the main questions in the history of science?</a:t>
            </a:r>
          </a:p>
          <a:p>
            <a:r>
              <a:rPr lang="en-US" dirty="0">
                <a:solidFill>
                  <a:srgbClr val="FFFFFF"/>
                </a:solidFill>
              </a:rPr>
              <a:t>How should conflict between theology and science be addressed? </a:t>
            </a:r>
          </a:p>
          <a:p>
            <a:endParaRPr lang="en-US" dirty="0">
              <a:solidFill>
                <a:srgbClr val="FFFFFF"/>
              </a:solidFill>
            </a:endParaRPr>
          </a:p>
          <a:p>
            <a:endParaRPr lang="en-US" dirty="0">
              <a:solidFill>
                <a:srgbClr val="FFFFFF"/>
              </a:solidFill>
            </a:endParaRPr>
          </a:p>
          <a:p>
            <a:endParaRPr lang="en-US" dirty="0">
              <a:solidFill>
                <a:srgbClr val="FFFFFF"/>
              </a:solidFill>
            </a:endParaRPr>
          </a:p>
        </p:txBody>
      </p:sp>
      <p:pic>
        <p:nvPicPr>
          <p:cNvPr id="5" name="Picture 4"/>
          <p:cNvPicPr>
            <a:picLocks noChangeAspect="1"/>
          </p:cNvPicPr>
          <p:nvPr/>
        </p:nvPicPr>
        <p:blipFill>
          <a:blip r:embed="rId4"/>
          <a:stretch>
            <a:fillRect/>
          </a:stretch>
        </p:blipFill>
        <p:spPr>
          <a:xfrm>
            <a:off x="6991815" y="71011"/>
            <a:ext cx="2072564" cy="264678"/>
          </a:xfrm>
          <a:prstGeom prst="rect">
            <a:avLst/>
          </a:prstGeom>
        </p:spPr>
      </p:pic>
    </p:spTree>
    <p:extLst>
      <p:ext uri="{BB962C8B-B14F-4D97-AF65-F5344CB8AC3E}">
        <p14:creationId xmlns:p14="http://schemas.microsoft.com/office/powerpoint/2010/main" val="1672949571"/>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xmlns:p14="http://schemas.microsoft.com/office/powerpoint/2010/main" spd="slow" advClick="0" advTm="1000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2719</TotalTime>
  <Words>184</Words>
  <Application>Microsoft Macintosh PowerPoint</Application>
  <PresentationFormat>On-screen Show (16:9)</PresentationFormat>
  <Paragraphs>14</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3.1 Introduction</vt:lpstr>
      <vt:lpstr>3.1 Summary</vt:lpstr>
      <vt:lpstr>3.1 Big Questions</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Flaherty</dc:creator>
  <cp:lastModifiedBy>Dania</cp:lastModifiedBy>
  <cp:revision>80</cp:revision>
  <dcterms:created xsi:type="dcterms:W3CDTF">2016-01-21T15:34:23Z</dcterms:created>
  <dcterms:modified xsi:type="dcterms:W3CDTF">2020-10-27T16:47:30Z</dcterms:modified>
</cp:coreProperties>
</file>