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91" r:id="rId2"/>
    <p:sldId id="284" r:id="rId3"/>
    <p:sldId id="297" r:id="rId4"/>
    <p:sldId id="296" r:id="rId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045"/>
    <p:restoredTop sz="89157" autoAdjust="0"/>
  </p:normalViewPr>
  <p:slideViewPr>
    <p:cSldViewPr snapToGrid="0" snapToObjects="1">
      <p:cViewPr varScale="1">
        <p:scale>
          <a:sx n="130" d="100"/>
          <a:sy n="130" d="100"/>
        </p:scale>
        <p:origin x="712" y="18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BE8D2E-CF05-7A4A-ABDA-39C84D27C547}" type="datetimeFigureOut">
              <a:rPr lang="en-US" smtClean="0"/>
              <a:t>4/1/20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00DEBD-6DC0-5A40-8012-BDFC98F0EBD3}" type="slidenum">
              <a:rPr lang="en-US" smtClean="0"/>
              <a:t>‹#›</a:t>
            </a:fld>
            <a:endParaRPr lang="en-US"/>
          </a:p>
        </p:txBody>
      </p:sp>
    </p:spTree>
    <p:extLst>
      <p:ext uri="{BB962C8B-B14F-4D97-AF65-F5344CB8AC3E}">
        <p14:creationId xmlns:p14="http://schemas.microsoft.com/office/powerpoint/2010/main" val="1136225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00DEBD-6DC0-5A40-8012-BDFC98F0EBD3}" type="slidenum">
              <a:rPr lang="en-US" smtClean="0"/>
              <a:t>1</a:t>
            </a:fld>
            <a:endParaRPr lang="en-US"/>
          </a:p>
        </p:txBody>
      </p:sp>
    </p:spTree>
    <p:extLst>
      <p:ext uri="{BB962C8B-B14F-4D97-AF65-F5344CB8AC3E}">
        <p14:creationId xmlns:p14="http://schemas.microsoft.com/office/powerpoint/2010/main" val="1355423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C00DEBD-6DC0-5A40-8012-BDFC98F0EBD3}" type="slidenum">
              <a:rPr lang="en-US" smtClean="0"/>
              <a:t>2</a:t>
            </a:fld>
            <a:endParaRPr lang="en-US"/>
          </a:p>
        </p:txBody>
      </p:sp>
    </p:spTree>
    <p:extLst>
      <p:ext uri="{BB962C8B-B14F-4D97-AF65-F5344CB8AC3E}">
        <p14:creationId xmlns:p14="http://schemas.microsoft.com/office/powerpoint/2010/main" val="13477993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C00DEBD-6DC0-5A40-8012-BDFC98F0EBD3}" type="slidenum">
              <a:rPr lang="en-US" smtClean="0"/>
              <a:t>3</a:t>
            </a:fld>
            <a:endParaRPr lang="en-US"/>
          </a:p>
        </p:txBody>
      </p:sp>
    </p:spTree>
    <p:extLst>
      <p:ext uri="{BB962C8B-B14F-4D97-AF65-F5344CB8AC3E}">
        <p14:creationId xmlns:p14="http://schemas.microsoft.com/office/powerpoint/2010/main" val="2432864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endParaRPr lang="en-US" dirty="0">
              <a:solidFill>
                <a:srgbClr val="FFFFFF"/>
              </a:solidFill>
            </a:endParaRPr>
          </a:p>
        </p:txBody>
      </p:sp>
      <p:sp>
        <p:nvSpPr>
          <p:cNvPr id="4" name="Slide Number Placeholder 3"/>
          <p:cNvSpPr>
            <a:spLocks noGrp="1"/>
          </p:cNvSpPr>
          <p:nvPr>
            <p:ph type="sldNum" sz="quarter" idx="10"/>
          </p:nvPr>
        </p:nvSpPr>
        <p:spPr/>
        <p:txBody>
          <a:bodyPr/>
          <a:lstStyle/>
          <a:p>
            <a:fld id="{DC00DEBD-6DC0-5A40-8012-BDFC98F0EBD3}" type="slidenum">
              <a:rPr lang="en-US" smtClean="0"/>
              <a:t>4</a:t>
            </a:fld>
            <a:endParaRPr lang="en-US"/>
          </a:p>
        </p:txBody>
      </p:sp>
    </p:spTree>
    <p:extLst>
      <p:ext uri="{BB962C8B-B14F-4D97-AF65-F5344CB8AC3E}">
        <p14:creationId xmlns:p14="http://schemas.microsoft.com/office/powerpoint/2010/main" val="2606345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578BD75-5347-284F-973D-D24486830BB4}" type="datetimeFigureOut">
              <a:rPr lang="en-US" smtClean="0"/>
              <a:t>4/1/20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61248816"/>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78BD75-5347-284F-973D-D24486830BB4}" type="datetimeFigureOut">
              <a:rPr lang="en-US" smtClean="0"/>
              <a:t>4/1/20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2674230766"/>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78BD75-5347-284F-973D-D24486830BB4}" type="datetimeFigureOut">
              <a:rPr lang="en-US" smtClean="0"/>
              <a:t>4/1/20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3111285399"/>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78BD75-5347-284F-973D-D24486830BB4}" type="datetimeFigureOut">
              <a:rPr lang="en-US" smtClean="0"/>
              <a:t>4/1/20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1435013635"/>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78BD75-5347-284F-973D-D24486830BB4}" type="datetimeFigureOut">
              <a:rPr lang="en-US" smtClean="0"/>
              <a:t>4/1/20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151193161"/>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578BD75-5347-284F-973D-D24486830BB4}" type="datetimeFigureOut">
              <a:rPr lang="en-US" smtClean="0"/>
              <a:t>4/1/20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552273066"/>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578BD75-5347-284F-973D-D24486830BB4}" type="datetimeFigureOut">
              <a:rPr lang="en-US" smtClean="0"/>
              <a:t>4/1/20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6040455"/>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578BD75-5347-284F-973D-D24486830BB4}" type="datetimeFigureOut">
              <a:rPr lang="en-US" smtClean="0"/>
              <a:t>4/1/20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2727981326"/>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78BD75-5347-284F-973D-D24486830BB4}" type="datetimeFigureOut">
              <a:rPr lang="en-US" smtClean="0"/>
              <a:t>4/1/20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3081826095"/>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78BD75-5347-284F-973D-D24486830BB4}" type="datetimeFigureOut">
              <a:rPr lang="en-US" smtClean="0"/>
              <a:t>4/1/20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3705502697"/>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78BD75-5347-284F-973D-D24486830BB4}" type="datetimeFigureOut">
              <a:rPr lang="en-US" smtClean="0"/>
              <a:t>4/1/20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4110193357"/>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578BD75-5347-284F-973D-D24486830BB4}" type="datetimeFigureOut">
              <a:rPr lang="en-US" smtClean="0"/>
              <a:t>4/1/20</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439598E-2D4D-E94B-A8A4-42A3543C10D0}" type="slidenum">
              <a:rPr lang="en-US" smtClean="0"/>
              <a:t>‹#›</a:t>
            </a:fld>
            <a:endParaRPr lang="en-US"/>
          </a:p>
        </p:txBody>
      </p:sp>
    </p:spTree>
    <p:extLst>
      <p:ext uri="{BB962C8B-B14F-4D97-AF65-F5344CB8AC3E}">
        <p14:creationId xmlns:p14="http://schemas.microsoft.com/office/powerpoint/2010/main" val="1922474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0EE5724F-87B5-B84B-954B-A9898C602C47}"/>
              </a:ext>
            </a:extLst>
          </p:cNvPr>
          <p:cNvPicPr>
            <a:picLocks noChangeAspect="1"/>
          </p:cNvPicPr>
          <p:nvPr/>
        </p:nvPicPr>
        <p:blipFill>
          <a:blip r:embed="rId3"/>
          <a:stretch>
            <a:fillRect/>
          </a:stretch>
        </p:blipFill>
        <p:spPr>
          <a:xfrm>
            <a:off x="0" y="0"/>
            <a:ext cx="9144000" cy="5143500"/>
          </a:xfrm>
          <a:prstGeom prst="rect">
            <a:avLst/>
          </a:prstGeom>
        </p:spPr>
      </p:pic>
      <p:sp>
        <p:nvSpPr>
          <p:cNvPr id="5" name="Title 1">
            <a:extLst>
              <a:ext uri="{FF2B5EF4-FFF2-40B4-BE49-F238E27FC236}">
                <a16:creationId xmlns:a16="http://schemas.microsoft.com/office/drawing/2014/main" xmlns="" id="{FDBF24D1-B346-9147-80EF-40BCC6DD3C67}"/>
              </a:ext>
            </a:extLst>
          </p:cNvPr>
          <p:cNvSpPr>
            <a:spLocks noGrp="1"/>
          </p:cNvSpPr>
          <p:nvPr>
            <p:ph type="ctrTitle"/>
          </p:nvPr>
        </p:nvSpPr>
        <p:spPr>
          <a:xfrm>
            <a:off x="2998922" y="1235730"/>
            <a:ext cx="5852898" cy="1470025"/>
          </a:xfrm>
        </p:spPr>
        <p:txBody>
          <a:bodyPr>
            <a:noAutofit/>
          </a:bodyPr>
          <a:lstStyle/>
          <a:p>
            <a:r>
              <a:rPr lang="en-US" dirty="0">
                <a:solidFill>
                  <a:srgbClr val="FFFF00"/>
                </a:solidFill>
              </a:rPr>
              <a:t>2.2 Civilizational Encounters</a:t>
            </a:r>
          </a:p>
        </p:txBody>
      </p:sp>
      <p:sp>
        <p:nvSpPr>
          <p:cNvPr id="7" name="Subtitle 2">
            <a:extLst>
              <a:ext uri="{FF2B5EF4-FFF2-40B4-BE49-F238E27FC236}">
                <a16:creationId xmlns:a16="http://schemas.microsoft.com/office/drawing/2014/main" xmlns="" id="{C422DFB6-4FD6-1C47-A4D3-9B49B766FA7D}"/>
              </a:ext>
            </a:extLst>
          </p:cNvPr>
          <p:cNvSpPr txBox="1">
            <a:spLocks/>
          </p:cNvSpPr>
          <p:nvPr/>
        </p:nvSpPr>
        <p:spPr>
          <a:xfrm>
            <a:off x="3166601" y="3193926"/>
            <a:ext cx="5480939" cy="969003"/>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400" dirty="0">
                <a:solidFill>
                  <a:srgbClr val="00B0F0"/>
                </a:solidFill>
              </a:rPr>
              <a:t>Madrasa Discourses | Module 2</a:t>
            </a:r>
          </a:p>
          <a:p>
            <a:r>
              <a:rPr lang="en-US" sz="2400" dirty="0">
                <a:solidFill>
                  <a:srgbClr val="00B0F0"/>
                </a:solidFill>
              </a:rPr>
              <a:t>Contextualizing the Theological Tradition</a:t>
            </a:r>
          </a:p>
        </p:txBody>
      </p:sp>
      <p:pic>
        <p:nvPicPr>
          <p:cNvPr id="2" name="Picture 1"/>
          <p:cNvPicPr>
            <a:picLocks noChangeAspect="1"/>
          </p:cNvPicPr>
          <p:nvPr/>
        </p:nvPicPr>
        <p:blipFill>
          <a:blip r:embed="rId4"/>
          <a:stretch>
            <a:fillRect/>
          </a:stretch>
        </p:blipFill>
        <p:spPr>
          <a:xfrm>
            <a:off x="6973361" y="507670"/>
            <a:ext cx="1878459" cy="239889"/>
          </a:xfrm>
          <a:prstGeom prst="rect">
            <a:avLst/>
          </a:prstGeom>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20856" y="41480"/>
            <a:ext cx="1182029" cy="706079"/>
          </a:xfrm>
          <a:prstGeom prst="rect">
            <a:avLst/>
          </a:prstGeom>
        </p:spPr>
      </p:pic>
    </p:spTree>
    <p:extLst>
      <p:ext uri="{BB962C8B-B14F-4D97-AF65-F5344CB8AC3E}">
        <p14:creationId xmlns:p14="http://schemas.microsoft.com/office/powerpoint/2010/main" val="3271605070"/>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887EB4E2-2AEC-3148-9905-0AC02FA19AC6}"/>
              </a:ext>
            </a:extLst>
          </p:cNvPr>
          <p:cNvPicPr>
            <a:picLocks noChangeAspect="1"/>
          </p:cNvPicPr>
          <p:nvPr/>
        </p:nvPicPr>
        <p:blipFill>
          <a:blip r:embed="rId3"/>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xmlns="" id="{367E86E1-946F-0D4B-A567-33EF0C161F5F}"/>
              </a:ext>
            </a:extLst>
          </p:cNvPr>
          <p:cNvSpPr>
            <a:spLocks noGrp="1"/>
          </p:cNvSpPr>
          <p:nvPr>
            <p:ph type="title"/>
          </p:nvPr>
        </p:nvSpPr>
        <p:spPr/>
        <p:txBody>
          <a:bodyPr/>
          <a:lstStyle/>
          <a:p>
            <a:pPr algn="l"/>
            <a:r>
              <a:rPr lang="en-US" dirty="0">
                <a:solidFill>
                  <a:srgbClr val="FFFF00"/>
                </a:solidFill>
              </a:rPr>
              <a:t>2.2 Summary</a:t>
            </a:r>
          </a:p>
        </p:txBody>
      </p:sp>
      <p:sp>
        <p:nvSpPr>
          <p:cNvPr id="4" name="Content Placeholder 2">
            <a:extLst>
              <a:ext uri="{FF2B5EF4-FFF2-40B4-BE49-F238E27FC236}">
                <a16:creationId xmlns:a16="http://schemas.microsoft.com/office/drawing/2014/main" xmlns="" id="{6EDE6F97-2AF1-3B4D-B1B2-6B6D256B0B91}"/>
              </a:ext>
            </a:extLst>
          </p:cNvPr>
          <p:cNvSpPr>
            <a:spLocks noGrp="1"/>
          </p:cNvSpPr>
          <p:nvPr>
            <p:ph idx="1"/>
          </p:nvPr>
        </p:nvSpPr>
        <p:spPr/>
        <p:txBody>
          <a:bodyPr>
            <a:normAutofit fontScale="85000" lnSpcReduction="20000"/>
          </a:bodyPr>
          <a:lstStyle/>
          <a:p>
            <a:pPr marL="0" indent="0">
              <a:buNone/>
            </a:pPr>
            <a:r>
              <a:rPr lang="en-US" dirty="0">
                <a:solidFill>
                  <a:schemeClr val="bg1"/>
                </a:solidFill>
              </a:rPr>
              <a:t>This section looks more closely as what are considered “foreign” influences on the Islamic intellectual tradition. Aspects of Islamic thought that scholars consider purely Islamic, whether in theology, jurisprudence, virtue ethics, or even politics, are deeply influenced by cultures that developed outside the Muslim world and prior to its arrival on the historical stage. If past ideas of Islam accepted wisdom from outside, then what prevents Islamic thought today from incorporating new ways of knowing and being into its cultural and intellectual fabric?</a:t>
            </a:r>
          </a:p>
          <a:p>
            <a:endParaRPr lang="en-US" dirty="0">
              <a:solidFill>
                <a:srgbClr val="FFFFFF"/>
              </a:solidFill>
            </a:endParaRPr>
          </a:p>
          <a:p>
            <a:endParaRPr lang="en-US" dirty="0">
              <a:solidFill>
                <a:srgbClr val="FFFFFF"/>
              </a:solidFill>
            </a:endParaRPr>
          </a:p>
        </p:txBody>
      </p:sp>
      <p:pic>
        <p:nvPicPr>
          <p:cNvPr id="5" name="Picture 4"/>
          <p:cNvPicPr>
            <a:picLocks noChangeAspect="1"/>
          </p:cNvPicPr>
          <p:nvPr/>
        </p:nvPicPr>
        <p:blipFill>
          <a:blip r:embed="rId4"/>
          <a:stretch>
            <a:fillRect/>
          </a:stretch>
        </p:blipFill>
        <p:spPr>
          <a:xfrm>
            <a:off x="6991815" y="71011"/>
            <a:ext cx="2072564" cy="264678"/>
          </a:xfrm>
          <a:prstGeom prst="rect">
            <a:avLst/>
          </a:prstGeom>
        </p:spPr>
      </p:pic>
    </p:spTree>
    <p:extLst>
      <p:ext uri="{BB962C8B-B14F-4D97-AF65-F5344CB8AC3E}">
        <p14:creationId xmlns:p14="http://schemas.microsoft.com/office/powerpoint/2010/main" val="191480367"/>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887EB4E2-2AEC-3148-9905-0AC02FA19AC6}"/>
              </a:ext>
            </a:extLst>
          </p:cNvPr>
          <p:cNvPicPr>
            <a:picLocks noChangeAspect="1"/>
          </p:cNvPicPr>
          <p:nvPr/>
        </p:nvPicPr>
        <p:blipFill>
          <a:blip r:embed="rId3"/>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xmlns="" id="{367E86E1-946F-0D4B-A567-33EF0C161F5F}"/>
              </a:ext>
            </a:extLst>
          </p:cNvPr>
          <p:cNvSpPr>
            <a:spLocks noGrp="1"/>
          </p:cNvSpPr>
          <p:nvPr>
            <p:ph type="title"/>
          </p:nvPr>
        </p:nvSpPr>
        <p:spPr/>
        <p:txBody>
          <a:bodyPr/>
          <a:lstStyle/>
          <a:p>
            <a:pPr algn="l"/>
            <a:r>
              <a:rPr lang="en-US" dirty="0">
                <a:solidFill>
                  <a:srgbClr val="FFFF00"/>
                </a:solidFill>
              </a:rPr>
              <a:t>2.1 Big Questions</a:t>
            </a:r>
          </a:p>
        </p:txBody>
      </p:sp>
      <p:sp>
        <p:nvSpPr>
          <p:cNvPr id="4" name="Content Placeholder 2">
            <a:extLst>
              <a:ext uri="{FF2B5EF4-FFF2-40B4-BE49-F238E27FC236}">
                <a16:creationId xmlns:a16="http://schemas.microsoft.com/office/drawing/2014/main" xmlns="" id="{6EDE6F97-2AF1-3B4D-B1B2-6B6D256B0B91}"/>
              </a:ext>
            </a:extLst>
          </p:cNvPr>
          <p:cNvSpPr>
            <a:spLocks noGrp="1"/>
          </p:cNvSpPr>
          <p:nvPr>
            <p:ph idx="1"/>
          </p:nvPr>
        </p:nvSpPr>
        <p:spPr>
          <a:xfrm>
            <a:off x="457200" y="1200151"/>
            <a:ext cx="8229600" cy="3701634"/>
          </a:xfrm>
        </p:spPr>
        <p:txBody>
          <a:bodyPr>
            <a:normAutofit/>
          </a:bodyPr>
          <a:lstStyle/>
          <a:p>
            <a:r>
              <a:rPr lang="en-US" dirty="0">
                <a:solidFill>
                  <a:srgbClr val="FFFFFF"/>
                </a:solidFill>
              </a:rPr>
              <a:t>Does the classical scholarly tradition represent a kind of “pure” Islam?</a:t>
            </a:r>
          </a:p>
          <a:p>
            <a:r>
              <a:rPr lang="en-US" dirty="0">
                <a:solidFill>
                  <a:srgbClr val="FFFFFF"/>
                </a:solidFill>
              </a:rPr>
              <a:t>What was the translation movement in Baghdad and what is its significance in both Islamic and world history?</a:t>
            </a:r>
          </a:p>
          <a:p>
            <a:r>
              <a:rPr lang="en-US" dirty="0">
                <a:solidFill>
                  <a:srgbClr val="FFFFFF"/>
                </a:solidFill>
              </a:rPr>
              <a:t>What lessons can Muslims learn from this intellectual history?</a:t>
            </a:r>
          </a:p>
          <a:p>
            <a:endParaRPr lang="en-US" dirty="0">
              <a:solidFill>
                <a:srgbClr val="FFFFFF"/>
              </a:solidFill>
            </a:endParaRPr>
          </a:p>
          <a:p>
            <a:endParaRPr lang="en-US" dirty="0">
              <a:solidFill>
                <a:srgbClr val="FFFFFF"/>
              </a:solidFill>
            </a:endParaRPr>
          </a:p>
          <a:p>
            <a:endParaRPr lang="en-US" dirty="0">
              <a:solidFill>
                <a:srgbClr val="FFFFFF"/>
              </a:solidFill>
            </a:endParaRPr>
          </a:p>
          <a:p>
            <a:endParaRPr lang="en-US" dirty="0">
              <a:solidFill>
                <a:srgbClr val="FFFFFF"/>
              </a:solidFill>
            </a:endParaRPr>
          </a:p>
        </p:txBody>
      </p:sp>
      <p:pic>
        <p:nvPicPr>
          <p:cNvPr id="5" name="Picture 4"/>
          <p:cNvPicPr>
            <a:picLocks noChangeAspect="1"/>
          </p:cNvPicPr>
          <p:nvPr/>
        </p:nvPicPr>
        <p:blipFill>
          <a:blip r:embed="rId4"/>
          <a:stretch>
            <a:fillRect/>
          </a:stretch>
        </p:blipFill>
        <p:spPr>
          <a:xfrm>
            <a:off x="6991815" y="71011"/>
            <a:ext cx="2072564" cy="264678"/>
          </a:xfrm>
          <a:prstGeom prst="rect">
            <a:avLst/>
          </a:prstGeom>
        </p:spPr>
      </p:pic>
    </p:spTree>
    <p:extLst>
      <p:ext uri="{BB962C8B-B14F-4D97-AF65-F5344CB8AC3E}">
        <p14:creationId xmlns:p14="http://schemas.microsoft.com/office/powerpoint/2010/main" val="1672949571"/>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99"/>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99"/>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99"/>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887EB4E2-2AEC-3148-9905-0AC02FA19AC6}"/>
              </a:ext>
            </a:extLst>
          </p:cNvPr>
          <p:cNvPicPr>
            <a:picLocks noChangeAspect="1"/>
          </p:cNvPicPr>
          <p:nvPr/>
        </p:nvPicPr>
        <p:blipFill>
          <a:blip r:embed="rId3"/>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xmlns="" id="{367E86E1-946F-0D4B-A567-33EF0C161F5F}"/>
              </a:ext>
            </a:extLst>
          </p:cNvPr>
          <p:cNvSpPr>
            <a:spLocks noGrp="1"/>
          </p:cNvSpPr>
          <p:nvPr>
            <p:ph type="title"/>
          </p:nvPr>
        </p:nvSpPr>
        <p:spPr/>
        <p:txBody>
          <a:bodyPr/>
          <a:lstStyle/>
          <a:p>
            <a:pPr algn="l"/>
            <a:r>
              <a:rPr lang="en-US" dirty="0">
                <a:solidFill>
                  <a:srgbClr val="FFFF00"/>
                </a:solidFill>
              </a:rPr>
              <a:t>2.2 Resources</a:t>
            </a:r>
          </a:p>
        </p:txBody>
      </p:sp>
      <p:sp>
        <p:nvSpPr>
          <p:cNvPr id="4" name="Content Placeholder 2">
            <a:extLst>
              <a:ext uri="{FF2B5EF4-FFF2-40B4-BE49-F238E27FC236}">
                <a16:creationId xmlns:a16="http://schemas.microsoft.com/office/drawing/2014/main" xmlns="" id="{6EDE6F97-2AF1-3B4D-B1B2-6B6D256B0B91}"/>
              </a:ext>
            </a:extLst>
          </p:cNvPr>
          <p:cNvSpPr>
            <a:spLocks noGrp="1"/>
          </p:cNvSpPr>
          <p:nvPr>
            <p:ph idx="1"/>
          </p:nvPr>
        </p:nvSpPr>
        <p:spPr>
          <a:xfrm>
            <a:off x="457200" y="1200151"/>
            <a:ext cx="8229600" cy="3729658"/>
          </a:xfrm>
        </p:spPr>
        <p:txBody>
          <a:bodyPr>
            <a:normAutofit/>
          </a:bodyPr>
          <a:lstStyle/>
          <a:p>
            <a:pPr marL="0" indent="0">
              <a:buNone/>
            </a:pPr>
            <a:r>
              <a:rPr lang="en-US" dirty="0">
                <a:solidFill>
                  <a:srgbClr val="FFFFFF"/>
                </a:solidFill>
              </a:rPr>
              <a:t>In order to explore these questions, we provide access to texts, videos, and online resources. Some of these are embedded in our website, but some require you to visit other websites. Our team has made sure that the external links are safe and credible. </a:t>
            </a:r>
          </a:p>
        </p:txBody>
      </p:sp>
      <p:pic>
        <p:nvPicPr>
          <p:cNvPr id="5" name="Picture 4"/>
          <p:cNvPicPr>
            <a:picLocks noChangeAspect="1"/>
          </p:cNvPicPr>
          <p:nvPr/>
        </p:nvPicPr>
        <p:blipFill>
          <a:blip r:embed="rId4"/>
          <a:stretch>
            <a:fillRect/>
          </a:stretch>
        </p:blipFill>
        <p:spPr>
          <a:xfrm>
            <a:off x="6991815" y="71011"/>
            <a:ext cx="2072564" cy="264678"/>
          </a:xfrm>
          <a:prstGeom prst="rect">
            <a:avLst/>
          </a:prstGeom>
        </p:spPr>
      </p:pic>
    </p:spTree>
    <p:extLst>
      <p:ext uri="{BB962C8B-B14F-4D97-AF65-F5344CB8AC3E}">
        <p14:creationId xmlns:p14="http://schemas.microsoft.com/office/powerpoint/2010/main" val="327173275"/>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2323</TotalTime>
  <Words>211</Words>
  <Application>Microsoft Macintosh PowerPoint</Application>
  <PresentationFormat>On-screen Show (16:9)</PresentationFormat>
  <Paragraphs>17</Paragraphs>
  <Slides>4</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2.2 Civilizational Encounters</vt:lpstr>
      <vt:lpstr>2.2 Summary</vt:lpstr>
      <vt:lpstr>2.1 Big Questions</vt:lpstr>
      <vt:lpstr>2.2 Resources</vt:lpstr>
    </vt:vector>
  </TitlesOfParts>
  <Company>University of Notre Dame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 Flaherty</dc:creator>
  <cp:lastModifiedBy>Melinda Davis</cp:lastModifiedBy>
  <cp:revision>73</cp:revision>
  <dcterms:created xsi:type="dcterms:W3CDTF">2016-01-21T15:34:23Z</dcterms:created>
  <dcterms:modified xsi:type="dcterms:W3CDTF">2020-04-01T15:56:16Z</dcterms:modified>
</cp:coreProperties>
</file>