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91" r:id="rId2"/>
    <p:sldId id="284" r:id="rId3"/>
    <p:sldId id="297" r:id="rId4"/>
    <p:sldId id="296"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5090" autoAdjust="0"/>
  </p:normalViewPr>
  <p:slideViewPr>
    <p:cSldViewPr snapToGrid="0" snapToObjects="1">
      <p:cViewPr varScale="1">
        <p:scale>
          <a:sx n="123" d="100"/>
          <a:sy n="123" d="100"/>
        </p:scale>
        <p:origin x="1224"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E8D2E-CF05-7A4A-ABDA-39C84D27C547}" type="datetimeFigureOut">
              <a:rPr lang="en-US" smtClean="0"/>
              <a:t>3/19/20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0DEBD-6DC0-5A40-8012-BDFC98F0EBD3}" type="slidenum">
              <a:rPr lang="en-US" smtClean="0"/>
              <a:t>‹#›</a:t>
            </a:fld>
            <a:endParaRPr lang="en-US"/>
          </a:p>
        </p:txBody>
      </p:sp>
    </p:spTree>
    <p:extLst>
      <p:ext uri="{BB962C8B-B14F-4D97-AF65-F5344CB8AC3E}">
        <p14:creationId xmlns:p14="http://schemas.microsoft.com/office/powerpoint/2010/main" val="113622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1</a:t>
            </a:fld>
            <a:endParaRPr lang="en-US"/>
          </a:p>
        </p:txBody>
      </p:sp>
    </p:spTree>
    <p:extLst>
      <p:ext uri="{BB962C8B-B14F-4D97-AF65-F5344CB8AC3E}">
        <p14:creationId xmlns:p14="http://schemas.microsoft.com/office/powerpoint/2010/main" val="135542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a:t>
            </a:r>
            <a:r>
              <a:rPr lang="en-US" baseline="0" dirty="0"/>
              <a:t> very first section of this </a:t>
            </a:r>
            <a:r>
              <a:rPr lang="en-US" dirty="0"/>
              <a:t>module,</a:t>
            </a:r>
            <a:r>
              <a:rPr lang="en-US" baseline="0" dirty="0"/>
              <a:t> we invite you to ask some of these questions: [read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2</a:t>
            </a:fld>
            <a:endParaRPr lang="en-US"/>
          </a:p>
        </p:txBody>
      </p:sp>
    </p:spTree>
    <p:extLst>
      <p:ext uri="{BB962C8B-B14F-4D97-AF65-F5344CB8AC3E}">
        <p14:creationId xmlns:p14="http://schemas.microsoft.com/office/powerpoint/2010/main" val="134779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a:t>
            </a:r>
            <a:r>
              <a:rPr lang="en-US" baseline="0" dirty="0"/>
              <a:t> very first section of this </a:t>
            </a:r>
            <a:r>
              <a:rPr lang="en-US" dirty="0"/>
              <a:t>module,</a:t>
            </a:r>
            <a:r>
              <a:rPr lang="en-US" baseline="0" dirty="0"/>
              <a:t> we invite you to ask some of these questions: [read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3</a:t>
            </a:fld>
            <a:endParaRPr lang="en-US"/>
          </a:p>
        </p:txBody>
      </p:sp>
    </p:spTree>
    <p:extLst>
      <p:ext uri="{BB962C8B-B14F-4D97-AF65-F5344CB8AC3E}">
        <p14:creationId xmlns:p14="http://schemas.microsoft.com/office/powerpoint/2010/main" val="2432864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solidFill>
                <a:srgbClr val="FFFFFF"/>
              </a:solidFill>
            </a:endParaRPr>
          </a:p>
        </p:txBody>
      </p:sp>
      <p:sp>
        <p:nvSpPr>
          <p:cNvPr id="4" name="Slide Number Placeholder 3"/>
          <p:cNvSpPr>
            <a:spLocks noGrp="1"/>
          </p:cNvSpPr>
          <p:nvPr>
            <p:ph type="sldNum" sz="quarter" idx="10"/>
          </p:nvPr>
        </p:nvSpPr>
        <p:spPr/>
        <p:txBody>
          <a:bodyPr/>
          <a:lstStyle/>
          <a:p>
            <a:fld id="{DC00DEBD-6DC0-5A40-8012-BDFC98F0EBD3}" type="slidenum">
              <a:rPr lang="en-US" smtClean="0"/>
              <a:t>4</a:t>
            </a:fld>
            <a:endParaRPr lang="en-US"/>
          </a:p>
        </p:txBody>
      </p:sp>
    </p:spTree>
    <p:extLst>
      <p:ext uri="{BB962C8B-B14F-4D97-AF65-F5344CB8AC3E}">
        <p14:creationId xmlns:p14="http://schemas.microsoft.com/office/powerpoint/2010/main" val="260634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78BD75-5347-284F-973D-D24486830BB4}"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124881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6742307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11128539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43501363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8BD75-5347-284F-973D-D24486830BB4}"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5119316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78BD75-5347-284F-973D-D24486830BB4}"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5522730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8BD75-5347-284F-973D-D24486830BB4}" type="datetimeFigureOut">
              <a:rPr lang="en-US" smtClean="0"/>
              <a:t>3/19/20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04045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78BD75-5347-284F-973D-D24486830BB4}" type="datetimeFigureOut">
              <a:rPr lang="en-US" smtClean="0"/>
              <a:t>3/19/20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72798132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8BD75-5347-284F-973D-D24486830BB4}" type="datetimeFigureOut">
              <a:rPr lang="en-US" smtClean="0"/>
              <a:t>3/19/20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08182609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70550269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411019335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78BD75-5347-284F-973D-D24486830BB4}" type="datetimeFigureOut">
              <a:rPr lang="en-US" smtClean="0"/>
              <a:t>3/19/20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39598E-2D4D-E94B-A8A4-42A3543C10D0}" type="slidenum">
              <a:rPr lang="en-US" smtClean="0"/>
              <a:t>‹#›</a:t>
            </a:fld>
            <a:endParaRPr lang="en-US"/>
          </a:p>
        </p:txBody>
      </p:sp>
    </p:spTree>
    <p:extLst>
      <p:ext uri="{BB962C8B-B14F-4D97-AF65-F5344CB8AC3E}">
        <p14:creationId xmlns:p14="http://schemas.microsoft.com/office/powerpoint/2010/main" val="192247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EE5724F-87B5-B84B-954B-A9898C602C47}"/>
              </a:ext>
            </a:extLst>
          </p:cNvPr>
          <p:cNvPicPr>
            <a:picLocks noChangeAspect="1"/>
          </p:cNvPicPr>
          <p:nvPr/>
        </p:nvPicPr>
        <p:blipFill>
          <a:blip r:embed="rId3"/>
          <a:stretch>
            <a:fillRect/>
          </a:stretch>
        </p:blipFill>
        <p:spPr>
          <a:xfrm>
            <a:off x="0" y="0"/>
            <a:ext cx="9144000" cy="5143500"/>
          </a:xfrm>
          <a:prstGeom prst="rect">
            <a:avLst/>
          </a:prstGeom>
        </p:spPr>
      </p:pic>
      <p:sp>
        <p:nvSpPr>
          <p:cNvPr id="5" name="Title 1">
            <a:extLst>
              <a:ext uri="{FF2B5EF4-FFF2-40B4-BE49-F238E27FC236}">
                <a16:creationId xmlns:a16="http://schemas.microsoft.com/office/drawing/2014/main" xmlns="" id="{FDBF24D1-B346-9147-80EF-40BCC6DD3C67}"/>
              </a:ext>
            </a:extLst>
          </p:cNvPr>
          <p:cNvSpPr>
            <a:spLocks noGrp="1"/>
          </p:cNvSpPr>
          <p:nvPr>
            <p:ph type="ctrTitle"/>
          </p:nvPr>
        </p:nvSpPr>
        <p:spPr>
          <a:xfrm>
            <a:off x="2998922" y="1235730"/>
            <a:ext cx="5852898" cy="1470025"/>
          </a:xfrm>
        </p:spPr>
        <p:txBody>
          <a:bodyPr>
            <a:noAutofit/>
          </a:bodyPr>
          <a:lstStyle/>
          <a:p>
            <a:r>
              <a:rPr lang="en-US" dirty="0">
                <a:solidFill>
                  <a:srgbClr val="FFFF00"/>
                </a:solidFill>
              </a:rPr>
              <a:t>1.1 Creation Stories</a:t>
            </a:r>
          </a:p>
        </p:txBody>
      </p:sp>
      <p:sp>
        <p:nvSpPr>
          <p:cNvPr id="7" name="Subtitle 2">
            <a:extLst>
              <a:ext uri="{FF2B5EF4-FFF2-40B4-BE49-F238E27FC236}">
                <a16:creationId xmlns:a16="http://schemas.microsoft.com/office/drawing/2014/main" xmlns="" id="{C422DFB6-4FD6-1C47-A4D3-9B49B766FA7D}"/>
              </a:ext>
            </a:extLst>
          </p:cNvPr>
          <p:cNvSpPr txBox="1">
            <a:spLocks/>
          </p:cNvSpPr>
          <p:nvPr/>
        </p:nvSpPr>
        <p:spPr>
          <a:xfrm>
            <a:off x="3166601" y="3193926"/>
            <a:ext cx="5480939" cy="96900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rgbClr val="00B0F0"/>
                </a:solidFill>
              </a:rPr>
              <a:t>Madrasa Discourses</a:t>
            </a:r>
          </a:p>
          <a:p>
            <a:r>
              <a:rPr lang="en-US" sz="2400" dirty="0">
                <a:solidFill>
                  <a:srgbClr val="00B0F0"/>
                </a:solidFill>
              </a:rPr>
              <a:t>Module 1: Conceptualizing the Past</a:t>
            </a:r>
          </a:p>
        </p:txBody>
      </p:sp>
      <p:pic>
        <p:nvPicPr>
          <p:cNvPr id="2" name="Picture 1"/>
          <p:cNvPicPr>
            <a:picLocks noChangeAspect="1"/>
          </p:cNvPicPr>
          <p:nvPr/>
        </p:nvPicPr>
        <p:blipFill>
          <a:blip r:embed="rId4"/>
          <a:stretch>
            <a:fillRect/>
          </a:stretch>
        </p:blipFill>
        <p:spPr>
          <a:xfrm>
            <a:off x="6973361" y="507670"/>
            <a:ext cx="1878459" cy="23988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0856" y="41480"/>
            <a:ext cx="1182029" cy="706079"/>
          </a:xfrm>
          <a:prstGeom prst="rect">
            <a:avLst/>
          </a:prstGeom>
        </p:spPr>
      </p:pic>
    </p:spTree>
    <p:extLst>
      <p:ext uri="{BB962C8B-B14F-4D97-AF65-F5344CB8AC3E}">
        <p14:creationId xmlns:p14="http://schemas.microsoft.com/office/powerpoint/2010/main" val="327160507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xmlns="" id="{367E86E1-946F-0D4B-A567-33EF0C161F5F}"/>
              </a:ext>
            </a:extLst>
          </p:cNvPr>
          <p:cNvSpPr>
            <a:spLocks noGrp="1"/>
          </p:cNvSpPr>
          <p:nvPr>
            <p:ph type="title"/>
          </p:nvPr>
        </p:nvSpPr>
        <p:spPr/>
        <p:txBody>
          <a:bodyPr/>
          <a:lstStyle/>
          <a:p>
            <a:pPr algn="l"/>
            <a:r>
              <a:rPr lang="en-US" dirty="0">
                <a:solidFill>
                  <a:srgbClr val="FFFF00"/>
                </a:solidFill>
              </a:rPr>
              <a:t>1.1 Summary</a:t>
            </a:r>
          </a:p>
        </p:txBody>
      </p:sp>
      <p:sp>
        <p:nvSpPr>
          <p:cNvPr id="4" name="Content Placeholder 2">
            <a:extLst>
              <a:ext uri="{FF2B5EF4-FFF2-40B4-BE49-F238E27FC236}">
                <a16:creationId xmlns:a16="http://schemas.microsoft.com/office/drawing/2014/main" xmlns="" id="{6EDE6F97-2AF1-3B4D-B1B2-6B6D256B0B91}"/>
              </a:ext>
            </a:extLst>
          </p:cNvPr>
          <p:cNvSpPr>
            <a:spLocks noGrp="1"/>
          </p:cNvSpPr>
          <p:nvPr>
            <p:ph idx="1"/>
          </p:nvPr>
        </p:nvSpPr>
        <p:spPr/>
        <p:txBody>
          <a:bodyPr>
            <a:normAutofit fontScale="85000" lnSpcReduction="20000"/>
          </a:bodyPr>
          <a:lstStyle/>
          <a:p>
            <a:pPr marL="0" indent="0">
              <a:buNone/>
            </a:pPr>
            <a:r>
              <a:rPr lang="en-US" dirty="0">
                <a:solidFill>
                  <a:schemeClr val="bg1"/>
                </a:solidFill>
              </a:rPr>
              <a:t>We begin by reading creation myths from around the world, comparing these myths to the Abrahamic story of creation as well as to the new story of the universe being told by science. Learners are invited to think about why they would consider any one of these stories, such as the Abrahamic story, as true, while the others are not, and whether the truth of the story is literal or non-literal. We turn to an Islamic theologian from the tenth century, </a:t>
            </a:r>
            <a:r>
              <a:rPr lang="en-US" dirty="0" err="1">
                <a:solidFill>
                  <a:schemeClr val="bg1"/>
                </a:solidFill>
              </a:rPr>
              <a:t>Abū</a:t>
            </a:r>
            <a:r>
              <a:rPr lang="en-US" dirty="0">
                <a:solidFill>
                  <a:schemeClr val="bg1"/>
                </a:solidFill>
              </a:rPr>
              <a:t> </a:t>
            </a:r>
            <a:r>
              <a:rPr lang="en-US" dirty="0" err="1">
                <a:solidFill>
                  <a:schemeClr val="bg1"/>
                </a:solidFill>
              </a:rPr>
              <a:t>Manṣūr</a:t>
            </a:r>
            <a:r>
              <a:rPr lang="en-US" dirty="0">
                <a:solidFill>
                  <a:schemeClr val="bg1"/>
                </a:solidFill>
              </a:rPr>
              <a:t> </a:t>
            </a:r>
            <a:r>
              <a:rPr lang="en-US" dirty="0" err="1">
                <a:solidFill>
                  <a:schemeClr val="bg1"/>
                </a:solidFill>
              </a:rPr>
              <a:t>Māturīdī</a:t>
            </a:r>
            <a:r>
              <a:rPr lang="en-US" dirty="0">
                <a:solidFill>
                  <a:schemeClr val="bg1"/>
                </a:solidFill>
              </a:rPr>
              <a:t> (d. 944 C.E.), to see how he approaches some of these questions.</a:t>
            </a: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9148036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xmlns="" id="{367E86E1-946F-0D4B-A567-33EF0C161F5F}"/>
              </a:ext>
            </a:extLst>
          </p:cNvPr>
          <p:cNvSpPr>
            <a:spLocks noGrp="1"/>
          </p:cNvSpPr>
          <p:nvPr>
            <p:ph type="title"/>
          </p:nvPr>
        </p:nvSpPr>
        <p:spPr/>
        <p:txBody>
          <a:bodyPr/>
          <a:lstStyle/>
          <a:p>
            <a:pPr algn="l"/>
            <a:r>
              <a:rPr lang="en-US" dirty="0">
                <a:solidFill>
                  <a:srgbClr val="FFFF00"/>
                </a:solidFill>
              </a:rPr>
              <a:t>1.1 Big Questions</a:t>
            </a:r>
          </a:p>
        </p:txBody>
      </p:sp>
      <p:sp>
        <p:nvSpPr>
          <p:cNvPr id="4" name="Content Placeholder 2">
            <a:extLst>
              <a:ext uri="{FF2B5EF4-FFF2-40B4-BE49-F238E27FC236}">
                <a16:creationId xmlns:a16="http://schemas.microsoft.com/office/drawing/2014/main" xmlns="" id="{6EDE6F97-2AF1-3B4D-B1B2-6B6D256B0B91}"/>
              </a:ext>
            </a:extLst>
          </p:cNvPr>
          <p:cNvSpPr>
            <a:spLocks noGrp="1"/>
          </p:cNvSpPr>
          <p:nvPr>
            <p:ph idx="1"/>
          </p:nvPr>
        </p:nvSpPr>
        <p:spPr>
          <a:xfrm>
            <a:off x="457200" y="1200150"/>
            <a:ext cx="8229600" cy="3943349"/>
          </a:xfrm>
        </p:spPr>
        <p:txBody>
          <a:bodyPr>
            <a:normAutofit fontScale="85000" lnSpcReduction="20000"/>
          </a:bodyPr>
          <a:lstStyle/>
          <a:p>
            <a:r>
              <a:rPr lang="en-US" dirty="0">
                <a:solidFill>
                  <a:srgbClr val="FFFFFF"/>
                </a:solidFill>
              </a:rPr>
              <a:t>Why do we have so many different stories about our origins? Where do these stories come from?</a:t>
            </a:r>
          </a:p>
          <a:p>
            <a:r>
              <a:rPr lang="en-US" dirty="0">
                <a:solidFill>
                  <a:srgbClr val="FFFFFF"/>
                </a:solidFill>
              </a:rPr>
              <a:t>Are the stories to be read literally or allegorically? Is any one of them truer than another?</a:t>
            </a:r>
          </a:p>
          <a:p>
            <a:r>
              <a:rPr lang="en-US" dirty="0">
                <a:solidFill>
                  <a:srgbClr val="FFFFFF"/>
                </a:solidFill>
              </a:rPr>
              <a:t>Does the Abrahamic story sound more compelling than the others? Why or why not?</a:t>
            </a:r>
          </a:p>
          <a:p>
            <a:r>
              <a:rPr lang="en-US" dirty="0">
                <a:solidFill>
                  <a:srgbClr val="FFFFFF"/>
                </a:solidFill>
              </a:rPr>
              <a:t>In what ways does the scientific story differ from the rest? In what ways is it similar?</a:t>
            </a:r>
          </a:p>
          <a:p>
            <a:r>
              <a:rPr lang="en-US" dirty="0">
                <a:solidFill>
                  <a:srgbClr val="FFFFFF"/>
                </a:solidFill>
              </a:rPr>
              <a:t>What does the multiplicity of these stories tell us about human nature, and what do they tell us about God?</a:t>
            </a:r>
          </a:p>
          <a:p>
            <a:endParaRPr lang="en-US" dirty="0">
              <a:solidFill>
                <a:srgbClr val="FFFFFF"/>
              </a:solidFill>
            </a:endParaRP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67294957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99"/>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99"/>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99"/>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xmlns="" id="{367E86E1-946F-0D4B-A567-33EF0C161F5F}"/>
              </a:ext>
            </a:extLst>
          </p:cNvPr>
          <p:cNvSpPr>
            <a:spLocks noGrp="1"/>
          </p:cNvSpPr>
          <p:nvPr>
            <p:ph type="title"/>
          </p:nvPr>
        </p:nvSpPr>
        <p:spPr/>
        <p:txBody>
          <a:bodyPr/>
          <a:lstStyle/>
          <a:p>
            <a:pPr algn="l"/>
            <a:r>
              <a:rPr lang="en-US" dirty="0">
                <a:solidFill>
                  <a:srgbClr val="FFFF00"/>
                </a:solidFill>
              </a:rPr>
              <a:t>1.1 Resources</a:t>
            </a:r>
          </a:p>
        </p:txBody>
      </p:sp>
      <p:sp>
        <p:nvSpPr>
          <p:cNvPr id="4" name="Content Placeholder 2">
            <a:extLst>
              <a:ext uri="{FF2B5EF4-FFF2-40B4-BE49-F238E27FC236}">
                <a16:creationId xmlns:a16="http://schemas.microsoft.com/office/drawing/2014/main" xmlns="" id="{6EDE6F97-2AF1-3B4D-B1B2-6B6D256B0B91}"/>
              </a:ext>
            </a:extLst>
          </p:cNvPr>
          <p:cNvSpPr>
            <a:spLocks noGrp="1"/>
          </p:cNvSpPr>
          <p:nvPr>
            <p:ph idx="1"/>
          </p:nvPr>
        </p:nvSpPr>
        <p:spPr>
          <a:xfrm>
            <a:off x="457200" y="1200151"/>
            <a:ext cx="8229600" cy="3729658"/>
          </a:xfrm>
        </p:spPr>
        <p:txBody>
          <a:bodyPr>
            <a:normAutofit lnSpcReduction="10000"/>
          </a:bodyPr>
          <a:lstStyle/>
          <a:p>
            <a:pPr marL="0" indent="0">
              <a:buNone/>
            </a:pPr>
            <a:r>
              <a:rPr lang="en-US" dirty="0">
                <a:solidFill>
                  <a:srgbClr val="FFFFFF"/>
                </a:solidFill>
              </a:rPr>
              <a:t>In order to explore these questions, we provide access to texts, videos, and online resources. Some of these are embedded in our website, but some require you to visit other websites. Our team has made sure that the external links are safe and credible. If a resource is in another language such as Arabic, you may refer to the left margin for an abridged summary in English.</a:t>
            </a: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32717327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2167</TotalTime>
  <Words>347</Words>
  <Application>Microsoft Macintosh PowerPoint</Application>
  <PresentationFormat>On-screen Show (16:9)</PresentationFormat>
  <Paragraphs>20</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1.1 Creation Stories</vt:lpstr>
      <vt:lpstr>1.1 Summary</vt:lpstr>
      <vt:lpstr>1.1 Big Questions</vt:lpstr>
      <vt:lpstr>1.1 Resources</vt:lpstr>
    </vt:vector>
  </TitlesOfParts>
  <Company>University of Notre Dame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Flaherty</dc:creator>
  <cp:lastModifiedBy>Melinda Davis</cp:lastModifiedBy>
  <cp:revision>58</cp:revision>
  <dcterms:created xsi:type="dcterms:W3CDTF">2016-01-21T15:34:23Z</dcterms:created>
  <dcterms:modified xsi:type="dcterms:W3CDTF">2020-03-19T18:58:10Z</dcterms:modified>
</cp:coreProperties>
</file>