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91" r:id="rId2"/>
    <p:sldId id="284" r:id="rId3"/>
    <p:sldId id="298" r:id="rId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69767" autoAdjust="0"/>
  </p:normalViewPr>
  <p:slideViewPr>
    <p:cSldViewPr snapToGrid="0" snapToObjects="1">
      <p:cViewPr varScale="1">
        <p:scale>
          <a:sx n="64" d="100"/>
          <a:sy n="64" d="100"/>
        </p:scale>
        <p:origin x="414" y="6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E8D2E-CF05-7A4A-ABDA-39C84D27C547}" type="datetimeFigureOut">
              <a:rPr lang="en-US" smtClean="0"/>
              <a:t>5/20/2019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0DEBD-6DC0-5A40-8012-BDFC98F0EBD3}" type="slidenum">
              <a:rPr lang="en-US" smtClean="0"/>
              <a:t>‹#›</a:t>
            </a:fld>
            <a:endParaRPr lang="en-US"/>
          </a:p>
        </p:txBody>
      </p:sp>
    </p:spTree>
    <p:extLst>
      <p:ext uri="{BB962C8B-B14F-4D97-AF65-F5344CB8AC3E}">
        <p14:creationId xmlns:p14="http://schemas.microsoft.com/office/powerpoint/2010/main" val="113622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1</a:t>
            </a:fld>
            <a:endParaRPr lang="en-US"/>
          </a:p>
        </p:txBody>
      </p:sp>
    </p:spTree>
    <p:extLst>
      <p:ext uri="{BB962C8B-B14F-4D97-AF65-F5344CB8AC3E}">
        <p14:creationId xmlns:p14="http://schemas.microsoft.com/office/powerpoint/2010/main" val="135542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2</a:t>
            </a:fld>
            <a:endParaRPr lang="en-US"/>
          </a:p>
        </p:txBody>
      </p:sp>
    </p:spTree>
    <p:extLst>
      <p:ext uri="{BB962C8B-B14F-4D97-AF65-F5344CB8AC3E}">
        <p14:creationId xmlns:p14="http://schemas.microsoft.com/office/powerpoint/2010/main" val="134779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3</a:t>
            </a:fld>
            <a:endParaRPr lang="en-US"/>
          </a:p>
        </p:txBody>
      </p:sp>
    </p:spTree>
    <p:extLst>
      <p:ext uri="{BB962C8B-B14F-4D97-AF65-F5344CB8AC3E}">
        <p14:creationId xmlns:p14="http://schemas.microsoft.com/office/powerpoint/2010/main" val="1899172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78BD75-5347-284F-973D-D24486830BB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124881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6742307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11128539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43501363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8BD75-5347-284F-973D-D24486830BB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5119316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78BD75-5347-284F-973D-D24486830BB4}"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5522730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8BD75-5347-284F-973D-D24486830BB4}" type="datetimeFigureOut">
              <a:rPr lang="en-US" smtClean="0"/>
              <a:t>5/20/2019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04045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78BD75-5347-284F-973D-D24486830BB4}"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72798132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8BD75-5347-284F-973D-D24486830BB4}" type="datetimeFigureOut">
              <a:rPr lang="en-US" smtClean="0"/>
              <a:t>5/20/2019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08182609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70550269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411019335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78BD75-5347-284F-973D-D24486830BB4}" type="datetimeFigureOut">
              <a:rPr lang="en-US" smtClean="0"/>
              <a:t>5/20/2019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39598E-2D4D-E94B-A8A4-42A3543C10D0}" type="slidenum">
              <a:rPr lang="en-US" smtClean="0"/>
              <a:t>‹#›</a:t>
            </a:fld>
            <a:endParaRPr lang="en-US"/>
          </a:p>
        </p:txBody>
      </p:sp>
    </p:spTree>
    <p:extLst>
      <p:ext uri="{BB962C8B-B14F-4D97-AF65-F5344CB8AC3E}">
        <p14:creationId xmlns:p14="http://schemas.microsoft.com/office/powerpoint/2010/main" val="192247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E5724F-87B5-B84B-954B-A9898C602C47}"/>
              </a:ext>
            </a:extLst>
          </p:cNvPr>
          <p:cNvPicPr>
            <a:picLocks noChangeAspect="1"/>
          </p:cNvPicPr>
          <p:nvPr/>
        </p:nvPicPr>
        <p:blipFill>
          <a:blip r:embed="rId3"/>
          <a:stretch>
            <a:fillRect/>
          </a:stretch>
        </p:blipFill>
        <p:spPr>
          <a:xfrm>
            <a:off x="0" y="0"/>
            <a:ext cx="9144000" cy="5143500"/>
          </a:xfrm>
          <a:prstGeom prst="rect">
            <a:avLst/>
          </a:prstGeom>
        </p:spPr>
      </p:pic>
      <p:sp>
        <p:nvSpPr>
          <p:cNvPr id="5" name="Title 1">
            <a:extLst>
              <a:ext uri="{FF2B5EF4-FFF2-40B4-BE49-F238E27FC236}">
                <a16:creationId xmlns:a16="http://schemas.microsoft.com/office/drawing/2014/main" id="{FDBF24D1-B346-9147-80EF-40BCC6DD3C67}"/>
              </a:ext>
            </a:extLst>
          </p:cNvPr>
          <p:cNvSpPr>
            <a:spLocks noGrp="1"/>
          </p:cNvSpPr>
          <p:nvPr>
            <p:ph type="ctrTitle"/>
          </p:nvPr>
        </p:nvSpPr>
        <p:spPr>
          <a:xfrm>
            <a:off x="2998922" y="1235730"/>
            <a:ext cx="5852898" cy="1470025"/>
          </a:xfrm>
        </p:spPr>
        <p:txBody>
          <a:bodyPr>
            <a:noAutofit/>
          </a:bodyPr>
          <a:lstStyle/>
          <a:p>
            <a:r>
              <a:rPr lang="en-US" dirty="0" smtClean="0">
                <a:solidFill>
                  <a:srgbClr val="FFFF00"/>
                </a:solidFill>
              </a:rPr>
              <a:t>Module </a:t>
            </a:r>
            <a:r>
              <a:rPr lang="en-US" dirty="0" smtClean="0">
                <a:solidFill>
                  <a:srgbClr val="FFFF00"/>
                </a:solidFill>
              </a:rPr>
              <a:t>3:</a:t>
            </a:r>
            <a:r>
              <a:rPr lang="en-US" dirty="0" smtClean="0">
                <a:solidFill>
                  <a:srgbClr val="FFFF00"/>
                </a:solidFill>
              </a:rPr>
              <a:t/>
            </a:r>
            <a:br>
              <a:rPr lang="en-US" dirty="0" smtClean="0">
                <a:solidFill>
                  <a:srgbClr val="FFFF00"/>
                </a:solidFill>
              </a:rPr>
            </a:br>
            <a:r>
              <a:rPr lang="en-US" dirty="0" smtClean="0">
                <a:solidFill>
                  <a:srgbClr val="FFFF00"/>
                </a:solidFill>
              </a:rPr>
              <a:t>Scientific and Theological Worldviews</a:t>
            </a:r>
            <a:endParaRPr lang="en-US" dirty="0">
              <a:solidFill>
                <a:srgbClr val="FFFF00"/>
              </a:solidFill>
            </a:endParaRPr>
          </a:p>
        </p:txBody>
      </p:sp>
      <p:sp>
        <p:nvSpPr>
          <p:cNvPr id="7" name="Subtitle 2">
            <a:extLst>
              <a:ext uri="{FF2B5EF4-FFF2-40B4-BE49-F238E27FC236}">
                <a16:creationId xmlns:a16="http://schemas.microsoft.com/office/drawing/2014/main" id="{C422DFB6-4FD6-1C47-A4D3-9B49B766FA7D}"/>
              </a:ext>
            </a:extLst>
          </p:cNvPr>
          <p:cNvSpPr txBox="1">
            <a:spLocks/>
          </p:cNvSpPr>
          <p:nvPr/>
        </p:nvSpPr>
        <p:spPr>
          <a:xfrm>
            <a:off x="3166601" y="3193926"/>
            <a:ext cx="5480939" cy="96900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rgbClr val="00B0F0"/>
                </a:solidFill>
              </a:rPr>
              <a:t>Madrasa Discourses:</a:t>
            </a:r>
          </a:p>
          <a:p>
            <a:r>
              <a:rPr lang="en-US" sz="2400" dirty="0">
                <a:solidFill>
                  <a:srgbClr val="00B0F0"/>
                </a:solidFill>
              </a:rPr>
              <a:t>An online program for madrasa scholars</a:t>
            </a:r>
          </a:p>
        </p:txBody>
      </p:sp>
      <p:pic>
        <p:nvPicPr>
          <p:cNvPr id="2" name="Picture 1"/>
          <p:cNvPicPr>
            <a:picLocks noChangeAspect="1"/>
          </p:cNvPicPr>
          <p:nvPr/>
        </p:nvPicPr>
        <p:blipFill>
          <a:blip r:embed="rId4"/>
          <a:stretch>
            <a:fillRect/>
          </a:stretch>
        </p:blipFill>
        <p:spPr>
          <a:xfrm>
            <a:off x="6973361" y="507670"/>
            <a:ext cx="1878459" cy="23988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0856" y="41480"/>
            <a:ext cx="1182029" cy="706079"/>
          </a:xfrm>
          <a:prstGeom prst="rect">
            <a:avLst/>
          </a:prstGeom>
        </p:spPr>
      </p:pic>
    </p:spTree>
    <p:extLst>
      <p:ext uri="{BB962C8B-B14F-4D97-AF65-F5344CB8AC3E}">
        <p14:creationId xmlns:p14="http://schemas.microsoft.com/office/powerpoint/2010/main" val="327160507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smtClean="0">
                <a:solidFill>
                  <a:srgbClr val="FFFF00"/>
                </a:solidFill>
              </a:rPr>
              <a:t>Module </a:t>
            </a:r>
            <a:r>
              <a:rPr lang="en-US" dirty="0" smtClean="0">
                <a:solidFill>
                  <a:srgbClr val="FFFF00"/>
                </a:solidFill>
              </a:rPr>
              <a:t>3: </a:t>
            </a:r>
            <a:r>
              <a:rPr lang="en-US" dirty="0" smtClean="0">
                <a:solidFill>
                  <a:srgbClr val="FFFF00"/>
                </a:solidFill>
              </a:rPr>
              <a:t>Overview</a:t>
            </a:r>
            <a:endParaRPr lang="en-US" dirty="0">
              <a:solidFill>
                <a:srgbClr val="FFFF00"/>
              </a:solidFill>
            </a:endParaRP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a:xfrm>
            <a:off x="457200" y="1200150"/>
            <a:ext cx="8229600" cy="3716623"/>
          </a:xfrm>
        </p:spPr>
        <p:txBody>
          <a:bodyPr>
            <a:normAutofit fontScale="77500" lnSpcReduction="20000"/>
          </a:bodyPr>
          <a:lstStyle/>
          <a:p>
            <a:pPr marL="0" indent="0">
              <a:buNone/>
            </a:pPr>
            <a:r>
              <a:rPr lang="en-US" dirty="0">
                <a:solidFill>
                  <a:schemeClr val="bg1"/>
                </a:solidFill>
              </a:rPr>
              <a:t>In this </a:t>
            </a:r>
            <a:r>
              <a:rPr lang="en-US" dirty="0" smtClean="0">
                <a:solidFill>
                  <a:schemeClr val="bg1"/>
                </a:solidFill>
              </a:rPr>
              <a:t>module, we will </a:t>
            </a:r>
            <a:r>
              <a:rPr lang="en-US" dirty="0" smtClean="0">
                <a:solidFill>
                  <a:schemeClr val="bg1"/>
                </a:solidFill>
              </a:rPr>
              <a:t>familiarize ourselves with concepts in the history and philosophy of science in order to better understand how knowledge paradigms shift over time. The big question of this module is how shifts in our ways of “knowing and being” may require concomitant shifts in religious thought. As seen previously, classical Islamic thought was deeply entangled with the philosophical worldviews of its time. If classical thought is considered authentic for that reason, then would authentic Islam today also not require a similar and intimate entanglement with the knowledge systems of our time?</a:t>
            </a:r>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9148036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smtClean="0">
                <a:solidFill>
                  <a:srgbClr val="FFFF00"/>
                </a:solidFill>
              </a:rPr>
              <a:t>The Module in Four Parts</a:t>
            </a:r>
            <a:endParaRPr lang="en-US" dirty="0">
              <a:solidFill>
                <a:srgbClr val="FFFF00"/>
              </a:solidFill>
            </a:endParaRP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a:xfrm>
            <a:off x="457200" y="1200151"/>
            <a:ext cx="8229600" cy="3701634"/>
          </a:xfrm>
        </p:spPr>
        <p:txBody>
          <a:bodyPr>
            <a:normAutofit/>
          </a:bodyPr>
          <a:lstStyle/>
          <a:p>
            <a:r>
              <a:rPr lang="en-US" dirty="0">
                <a:solidFill>
                  <a:srgbClr val="FFFFFF"/>
                </a:solidFill>
              </a:rPr>
              <a:t>3</a:t>
            </a:r>
            <a:r>
              <a:rPr lang="en-US" dirty="0" smtClean="0">
                <a:solidFill>
                  <a:srgbClr val="FFFFFF"/>
                </a:solidFill>
              </a:rPr>
              <a:t>.1</a:t>
            </a:r>
            <a:r>
              <a:rPr lang="en-US" dirty="0" smtClean="0">
                <a:solidFill>
                  <a:srgbClr val="FFFFFF"/>
                </a:solidFill>
              </a:rPr>
              <a:t>		</a:t>
            </a:r>
            <a:r>
              <a:rPr lang="en-US" dirty="0" smtClean="0">
                <a:solidFill>
                  <a:srgbClr val="FFFFFF"/>
                </a:solidFill>
              </a:rPr>
              <a:t>Introduction</a:t>
            </a:r>
            <a:endParaRPr lang="en-US" dirty="0" smtClean="0">
              <a:solidFill>
                <a:srgbClr val="FFFFFF"/>
              </a:solidFill>
            </a:endParaRPr>
          </a:p>
          <a:p>
            <a:r>
              <a:rPr lang="en-US" dirty="0" smtClean="0">
                <a:solidFill>
                  <a:srgbClr val="FFFFFF"/>
                </a:solidFill>
              </a:rPr>
              <a:t>3.2</a:t>
            </a:r>
            <a:r>
              <a:rPr lang="en-US" dirty="0" smtClean="0">
                <a:solidFill>
                  <a:srgbClr val="FFFFFF"/>
                </a:solidFill>
              </a:rPr>
              <a:t>		</a:t>
            </a:r>
            <a:r>
              <a:rPr lang="en-US" dirty="0" smtClean="0">
                <a:solidFill>
                  <a:srgbClr val="FFFFFF"/>
                </a:solidFill>
              </a:rPr>
              <a:t>Philosophy of Science</a:t>
            </a:r>
            <a:endParaRPr lang="en-US" dirty="0" smtClean="0">
              <a:solidFill>
                <a:srgbClr val="FFFFFF"/>
              </a:solidFill>
            </a:endParaRPr>
          </a:p>
          <a:p>
            <a:r>
              <a:rPr lang="en-US" dirty="0" smtClean="0">
                <a:solidFill>
                  <a:srgbClr val="FFFFFF"/>
                </a:solidFill>
              </a:rPr>
              <a:t>3.3</a:t>
            </a:r>
            <a:r>
              <a:rPr lang="en-US" dirty="0" smtClean="0">
                <a:solidFill>
                  <a:srgbClr val="FFFFFF"/>
                </a:solidFill>
              </a:rPr>
              <a:t>		</a:t>
            </a:r>
            <a:r>
              <a:rPr lang="en-US" dirty="0" smtClean="0">
                <a:solidFill>
                  <a:srgbClr val="FFFFFF"/>
                </a:solidFill>
              </a:rPr>
              <a:t>History of Science</a:t>
            </a:r>
            <a:endParaRPr lang="en-US" dirty="0" smtClean="0">
              <a:solidFill>
                <a:srgbClr val="FFFFFF"/>
              </a:solidFill>
            </a:endParaRPr>
          </a:p>
          <a:p>
            <a:r>
              <a:rPr lang="en-US" dirty="0" smtClean="0">
                <a:solidFill>
                  <a:srgbClr val="FFFFFF"/>
                </a:solidFill>
              </a:rPr>
              <a:t>3.4</a:t>
            </a:r>
            <a:r>
              <a:rPr lang="en-US" dirty="0" smtClean="0">
                <a:solidFill>
                  <a:srgbClr val="FFFFFF"/>
                </a:solidFill>
              </a:rPr>
              <a:t>		</a:t>
            </a:r>
            <a:r>
              <a:rPr lang="en-US" smtClean="0">
                <a:solidFill>
                  <a:srgbClr val="FFFFFF"/>
                </a:solidFill>
              </a:rPr>
              <a:t>Metaphysical Assumptions</a:t>
            </a:r>
            <a:endParaRPr lang="en-US" dirty="0">
              <a:solidFill>
                <a:srgbClr val="FFFFFF"/>
              </a:solidFill>
            </a:endParaRP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47567735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3592</TotalTime>
  <Words>129</Words>
  <Application>Microsoft Office PowerPoint</Application>
  <PresentationFormat>On-screen Show (16:9)</PresentationFormat>
  <Paragraphs>13</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Module 3: Scientific and Theological Worldviews</vt:lpstr>
      <vt:lpstr>Module 3: Overview</vt:lpstr>
      <vt:lpstr>The Module in Four Parts</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Flaherty</dc:creator>
  <cp:lastModifiedBy>Mahan Mirza</cp:lastModifiedBy>
  <cp:revision>91</cp:revision>
  <dcterms:created xsi:type="dcterms:W3CDTF">2016-01-21T15:34:23Z</dcterms:created>
  <dcterms:modified xsi:type="dcterms:W3CDTF">2019-05-20T14:53:18Z</dcterms:modified>
</cp:coreProperties>
</file>